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8" r:id="rId6"/>
    <p:sldId id="277" r:id="rId7"/>
    <p:sldId id="261" r:id="rId8"/>
    <p:sldId id="262" r:id="rId9"/>
    <p:sldId id="281" r:id="rId10"/>
    <p:sldId id="268" r:id="rId11"/>
    <p:sldId id="282" r:id="rId12"/>
    <p:sldId id="284" r:id="rId13"/>
    <p:sldId id="272" r:id="rId14"/>
    <p:sldId id="288" r:id="rId15"/>
    <p:sldId id="274" r:id="rId16"/>
    <p:sldId id="286" r:id="rId17"/>
    <p:sldId id="285" r:id="rId18"/>
    <p:sldId id="275" r:id="rId19"/>
    <p:sldId id="287" r:id="rId2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3" pos="34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F2F2F2"/>
    <a:srgbClr val="0070C0"/>
    <a:srgbClr val="BBE0E3"/>
    <a:srgbClr val="D9D9D9"/>
    <a:srgbClr val="00B0F0"/>
    <a:srgbClr val="BBD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8" autoAdjust="0"/>
    <p:restoredTop sz="92325" autoAdjust="0"/>
  </p:normalViewPr>
  <p:slideViewPr>
    <p:cSldViewPr>
      <p:cViewPr varScale="1">
        <p:scale>
          <a:sx n="128" d="100"/>
          <a:sy n="128" d="100"/>
        </p:scale>
        <p:origin x="540" y="120"/>
      </p:cViewPr>
      <p:guideLst>
        <p:guide orient="horz" pos="1800"/>
        <p:guide pos="3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Finansiering:</a:t>
            </a:r>
            <a:r>
              <a:rPr lang="nb-NO" baseline="0" dirty="0" smtClean="0"/>
              <a:t> nevne to hovedmodeller for finansiering som ph.d.-kandidat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57659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Utdanningspapirer</a:t>
            </a:r>
            <a:r>
              <a:rPr lang="nb-NO" baseline="0" dirty="0" smtClean="0"/>
              <a:t> som tilfredsstiller utdanningskravene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41483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4770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b-NO" dirty="0" smtClean="0"/>
              <a:t>samme rettigheter og plikter som kandidater</a:t>
            </a:r>
          </a:p>
          <a:p>
            <a:pPr marL="64770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b-NO" dirty="0" smtClean="0"/>
              <a:t>samme muligheter til å delta på kurs, arrangement etc. ved UiO/fakultetet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61546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Gjennom </a:t>
            </a:r>
            <a:r>
              <a:rPr lang="nb-NO" dirty="0" err="1" smtClean="0"/>
              <a:t>masert</a:t>
            </a:r>
            <a:r>
              <a:rPr lang="nb-NO" dirty="0" smtClean="0"/>
              <a:t> og ph.d. tilegner du deg både fagspesifikke</a:t>
            </a:r>
            <a:r>
              <a:rPr lang="nb-NO" baseline="0" dirty="0" smtClean="0"/>
              <a:t> og generelle ferdigheter. Om du ser nøye etter så er mange av de «fagspesifikke» også generelle,</a:t>
            </a:r>
            <a:endParaRPr lang="nb-NO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Dette gjør at du har brede karrieremuligheter</a:t>
            </a:r>
            <a:endParaRPr lang="en-US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 smtClean="0"/>
              <a:t>Perseverance</a:t>
            </a:r>
            <a:r>
              <a:rPr lang="nb-NO" dirty="0" smtClean="0"/>
              <a:t> (utholdenhet)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 smtClean="0"/>
              <a:t>Resilience</a:t>
            </a:r>
            <a:r>
              <a:rPr lang="nb-NO" dirty="0" smtClean="0"/>
              <a:t> (motstandsdyktighet/tøffhet,</a:t>
            </a:r>
            <a:r>
              <a:rPr lang="nb-NO" baseline="0" dirty="0" smtClean="0"/>
              <a:t> </a:t>
            </a:r>
            <a:r>
              <a:rPr lang="nb-NO" dirty="0" smtClean="0"/>
              <a:t>evnen til å komme seg raskt fra vanskeligheter)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626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regelverk/forskning/forskerutdanning/phdforskr.html#toc6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hyperlink" Target="https://thenounproject.com/term/language/1682450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hyperlink" Target="https://www.uio.no/om/jobb/ledige-stillinger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hyperlink" Target="https://www.forskningsradet.no/sok-om-finansiering/midler-fra-forskningsradet/offentlig-sektor-phd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orskningsradet.no/sok-om-finansiering/midler-fra-forskningsradet/narings-phd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karriere/" TargetMode="External"/><Relationship Id="rId2" Type="http://schemas.openxmlformats.org/officeDocument/2006/relationships/hyperlink" Target="https://www.vitae.ac.uk/vitae-publications/rdf-related/researcher-development-framework-rdf-vitae.pdf/@@download/file/Researcher-Development-Framework-RDF-Vitae.pdf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2780755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b="0" dirty="0" smtClean="0"/>
              <a:t>Stian Engen</a:t>
            </a: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sz="1400" b="0" dirty="0" smtClean="0"/>
              <a:t>Seniorrådgiver, Det matematisk-naturvitenskapelige fakultet</a:t>
            </a:r>
            <a:r>
              <a:rPr lang="nb-NO" altLang="nb-NO" b="0" dirty="0" smtClean="0"/>
              <a:t> </a:t>
            </a:r>
            <a:endParaRPr lang="nb-NO" altLang="nb-NO" b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1917700"/>
            <a:ext cx="7543800" cy="864096"/>
          </a:xfrm>
        </p:spPr>
        <p:txBody>
          <a:bodyPr/>
          <a:lstStyle/>
          <a:p>
            <a:pPr eaLnBrk="1" hangingPunct="1"/>
            <a:r>
              <a:rPr lang="nb-NO" altLang="nb-NO" b="1" dirty="0" smtClean="0"/>
              <a:t>Hvordan bli forsker?</a:t>
            </a:r>
          </a:p>
          <a:p>
            <a:pPr eaLnBrk="1" hangingPunct="1"/>
            <a:r>
              <a:rPr lang="nb-NO" altLang="nb-NO" sz="1800" dirty="0" smtClean="0"/>
              <a:t>Forskerutdanning ved Universitetet i Oslo</a:t>
            </a:r>
            <a:endParaRPr lang="nb-NO" alt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251520" y="697260"/>
            <a:ext cx="8640960" cy="432048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sp>
        <p:nvSpPr>
          <p:cNvPr id="5" name="Rectangle 4"/>
          <p:cNvSpPr/>
          <p:nvPr/>
        </p:nvSpPr>
        <p:spPr>
          <a:xfrm>
            <a:off x="1621695" y="946925"/>
            <a:ext cx="37160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000" b="1" dirty="0">
                <a:latin typeface="+mj-lt"/>
              </a:rPr>
              <a:t>Ph.d.-kandidat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808" y="1936412"/>
            <a:ext cx="29803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/>
              <a:t>Kjært barn har mange navn! 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39552" y="2569468"/>
            <a:ext cx="1659080" cy="592469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Ph.d.-</a:t>
            </a: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student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555776" y="3001516"/>
            <a:ext cx="2392660" cy="1304221"/>
          </a:xfrm>
          <a:prstGeom prst="roundRect">
            <a:avLst/>
          </a:prstGeom>
          <a:solidFill>
            <a:srgbClr val="D9D9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Doktor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cs typeface="ヒラギノ角ゴ Pro W3" charset="-128"/>
              </a:rPr>
              <a:t>Doktorand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Doktorgrads</a:t>
            </a: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ヒラギノ角ゴ Pro W3" charset="-128"/>
              </a:rPr>
              <a:t>student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cs typeface="ヒラギノ角ゴ Pro W3" charset="-128"/>
              </a:rPr>
              <a:t>Doktorgradskandidat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5520656" y="3361556"/>
            <a:ext cx="2271464" cy="830685"/>
          </a:xfrm>
          <a:prstGeom prst="roundRect">
            <a:avLst/>
          </a:prstGeom>
          <a:solidFill>
            <a:srgbClr val="D9D9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Nærings-ph.d.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cs typeface="ヒラギノ角ゴ Pro W3" charset="-128"/>
              </a:rPr>
              <a:t>Offentlig sektor-ph.d.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522183" y="2260022"/>
            <a:ext cx="1239498" cy="458719"/>
          </a:xfrm>
          <a:prstGeom prst="roundRect">
            <a:avLst/>
          </a:prstGeom>
          <a:solidFill>
            <a:srgbClr val="D9D9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Stipendiat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156176" y="5096084"/>
            <a:ext cx="2271464" cy="237916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-student</a:t>
            </a:r>
            <a:r>
              <a:rPr kumimoji="0" lang="nb-NO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ヒラギノ角ゴ Pro W3" charset="-128"/>
              </a:rPr>
              <a:t> er misledende. </a:t>
            </a:r>
            <a:r>
              <a:rPr lang="nb-NO" sz="1000" dirty="0" smtClean="0">
                <a:cs typeface="ヒラギノ角ゴ Pro W3" charset="-128"/>
              </a:rPr>
              <a:t>Er ansatte.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027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64"/>
          <p:cNvSpPr/>
          <p:nvPr/>
        </p:nvSpPr>
        <p:spPr bwMode="auto">
          <a:xfrm>
            <a:off x="99093" y="1993405"/>
            <a:ext cx="951104" cy="2343624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4" name="Rounded Rectangle 3"/>
          <p:cNvSpPr/>
          <p:nvPr/>
        </p:nvSpPr>
        <p:spPr bwMode="auto">
          <a:xfrm>
            <a:off x="99093" y="1058461"/>
            <a:ext cx="951104" cy="8617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723537" y="1058461"/>
            <a:ext cx="1035741" cy="861774"/>
            <a:chOff x="5723537" y="1058461"/>
            <a:chExt cx="1035741" cy="861774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5752158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23537" y="1212349"/>
              <a:ext cx="10357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/>
                <a:t>Det </a:t>
              </a:r>
              <a:r>
                <a:rPr lang="nb-NO" sz="1000" dirty="0" smtClean="0"/>
                <a:t>samfunns-vitenskapelige fakultet</a:t>
              </a:r>
              <a:endParaRPr lang="en-US" sz="10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21545" y="1058461"/>
            <a:ext cx="1040272" cy="861774"/>
            <a:chOff x="4621545" y="1058461"/>
            <a:chExt cx="1040272" cy="861774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4621545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26076" y="1212349"/>
              <a:ext cx="10357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/>
                <a:t>Det </a:t>
              </a:r>
              <a:r>
                <a:rPr lang="nb-NO" sz="1000" dirty="0" smtClean="0"/>
                <a:t>odontologiske fakultet</a:t>
              </a:r>
              <a:endParaRPr lang="en-US" sz="1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490932" y="1058461"/>
            <a:ext cx="1120948" cy="861774"/>
            <a:chOff x="3490932" y="1058461"/>
            <a:chExt cx="1120948" cy="861774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3490932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76139" y="1212349"/>
              <a:ext cx="10357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/>
                <a:t>Det </a:t>
              </a:r>
              <a:r>
                <a:rPr lang="nb-NO" sz="1000" dirty="0" smtClean="0"/>
                <a:t>medisinske fakultet</a:t>
              </a:r>
              <a:endParaRPr lang="en-US" sz="10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346136" y="1058461"/>
            <a:ext cx="1035741" cy="861774"/>
            <a:chOff x="2346136" y="1058461"/>
            <a:chExt cx="1035741" cy="861774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2360319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46136" y="1058461"/>
              <a:ext cx="103574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/>
                <a:t>Det matematisk-natur-vitenskapelige fakultet</a:t>
              </a:r>
              <a:endParaRPr lang="en-US" sz="10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29706" y="1058461"/>
            <a:ext cx="1060877" cy="861774"/>
            <a:chOff x="1229706" y="1058461"/>
            <a:chExt cx="1060877" cy="861774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1229706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4842" y="1289293"/>
              <a:ext cx="10357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 smtClean="0"/>
                <a:t>Det juridiske fakultet</a:t>
              </a:r>
              <a:endParaRPr lang="en-US" sz="1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4408" y="1212349"/>
            <a:ext cx="10357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Det </a:t>
            </a:r>
            <a:r>
              <a:rPr lang="nb-NO" sz="1000" dirty="0" smtClean="0"/>
              <a:t>humanistiske</a:t>
            </a:r>
          </a:p>
          <a:p>
            <a:r>
              <a:rPr lang="nb-NO" sz="1000" dirty="0" smtClean="0"/>
              <a:t>fakultet</a:t>
            </a:r>
            <a:endParaRPr lang="en-US" sz="1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6873714" y="1058461"/>
            <a:ext cx="1035741" cy="861774"/>
            <a:chOff x="6873714" y="1058461"/>
            <a:chExt cx="1035741" cy="861774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6882771" y="1058461"/>
              <a:ext cx="951104" cy="86177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73714" y="1289293"/>
              <a:ext cx="10357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dirty="0"/>
                <a:t>Det </a:t>
              </a:r>
              <a:r>
                <a:rPr lang="nb-NO" sz="1000" dirty="0" smtClean="0"/>
                <a:t>teologiske fakultet</a:t>
              </a:r>
              <a:endParaRPr lang="en-US" sz="1000" dirty="0"/>
            </a:p>
          </p:txBody>
        </p:sp>
      </p:grpSp>
      <p:sp>
        <p:nvSpPr>
          <p:cNvPr id="11" name="Rounded Rectangle 10"/>
          <p:cNvSpPr/>
          <p:nvPr/>
        </p:nvSpPr>
        <p:spPr bwMode="auto">
          <a:xfrm>
            <a:off x="8035868" y="1058461"/>
            <a:ext cx="951104" cy="8617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93550" y="1135405"/>
            <a:ext cx="1035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Det </a:t>
            </a:r>
            <a:r>
              <a:rPr lang="nb-NO" sz="1000" dirty="0" smtClean="0"/>
              <a:t>utdannings-vitenskapelige fakultet</a:t>
            </a:r>
            <a:endParaRPr lang="en-US" sz="1000" dirty="0"/>
          </a:p>
        </p:txBody>
      </p:sp>
      <p:sp>
        <p:nvSpPr>
          <p:cNvPr id="28" name="Rounded Rectangle 27"/>
          <p:cNvSpPr/>
          <p:nvPr/>
        </p:nvSpPr>
        <p:spPr bwMode="auto">
          <a:xfrm>
            <a:off x="455781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455781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455781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455781" y="3056373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455781" y="3366890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455781" y="3677407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455781" y="3987924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1227138" y="1993405"/>
            <a:ext cx="951104" cy="1735897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1583826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1583826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1583826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583826" y="3056373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1583826" y="3366890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7" name="Rounded Rectangle 66"/>
          <p:cNvSpPr/>
          <p:nvPr/>
        </p:nvSpPr>
        <p:spPr bwMode="auto">
          <a:xfrm>
            <a:off x="2355183" y="1993404"/>
            <a:ext cx="951104" cy="3024336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2711871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2711871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2711871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2711871" y="3056373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2711871" y="3366890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6" name="Rounded Rectangle 45"/>
          <p:cNvSpPr/>
          <p:nvPr/>
        </p:nvSpPr>
        <p:spPr bwMode="auto">
          <a:xfrm>
            <a:off x="2711871" y="3677407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7" name="Rounded Rectangle 46"/>
          <p:cNvSpPr/>
          <p:nvPr/>
        </p:nvSpPr>
        <p:spPr bwMode="auto">
          <a:xfrm>
            <a:off x="2711871" y="3987924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8" name="Rounded Rectangle 47"/>
          <p:cNvSpPr/>
          <p:nvPr/>
        </p:nvSpPr>
        <p:spPr bwMode="auto">
          <a:xfrm>
            <a:off x="2711871" y="4298441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9" name="Rounded Rectangle 48"/>
          <p:cNvSpPr/>
          <p:nvPr/>
        </p:nvSpPr>
        <p:spPr bwMode="auto">
          <a:xfrm>
            <a:off x="2711871" y="4608958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8" name="Rounded Rectangle 67"/>
          <p:cNvSpPr/>
          <p:nvPr/>
        </p:nvSpPr>
        <p:spPr bwMode="auto">
          <a:xfrm>
            <a:off x="3493500" y="1993404"/>
            <a:ext cx="951104" cy="1080119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0" name="Rounded Rectangle 49"/>
          <p:cNvSpPr/>
          <p:nvPr/>
        </p:nvSpPr>
        <p:spPr bwMode="auto">
          <a:xfrm>
            <a:off x="3850188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3850188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2" name="Rounded Rectangle 51"/>
          <p:cNvSpPr/>
          <p:nvPr/>
        </p:nvSpPr>
        <p:spPr bwMode="auto">
          <a:xfrm>
            <a:off x="3850188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9" name="Rounded Rectangle 68"/>
          <p:cNvSpPr/>
          <p:nvPr/>
        </p:nvSpPr>
        <p:spPr bwMode="auto">
          <a:xfrm>
            <a:off x="4621545" y="1993405"/>
            <a:ext cx="951104" cy="792087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4978233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4978233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0" name="Rounded Rectangle 69"/>
          <p:cNvSpPr/>
          <p:nvPr/>
        </p:nvSpPr>
        <p:spPr bwMode="auto">
          <a:xfrm>
            <a:off x="5752158" y="1993404"/>
            <a:ext cx="951104" cy="1728191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6108846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6108846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6108846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6108846" y="3056373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6108846" y="3366890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1" name="Rounded Rectangle 70"/>
          <p:cNvSpPr/>
          <p:nvPr/>
        </p:nvSpPr>
        <p:spPr bwMode="auto">
          <a:xfrm>
            <a:off x="6882771" y="1993405"/>
            <a:ext cx="951104" cy="792087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7239459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7239459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2" name="Rounded Rectangle 71"/>
          <p:cNvSpPr/>
          <p:nvPr/>
        </p:nvSpPr>
        <p:spPr bwMode="auto">
          <a:xfrm>
            <a:off x="8035868" y="1993404"/>
            <a:ext cx="951104" cy="1099045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8392556" y="2124822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3" name="Rounded Rectangle 62"/>
          <p:cNvSpPr/>
          <p:nvPr/>
        </p:nvSpPr>
        <p:spPr bwMode="auto">
          <a:xfrm>
            <a:off x="8392556" y="2435339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4" name="Rounded Rectangle 63"/>
          <p:cNvSpPr/>
          <p:nvPr/>
        </p:nvSpPr>
        <p:spPr bwMode="auto">
          <a:xfrm>
            <a:off x="8392556" y="2745856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0" name="Rounded Rectangle 89"/>
          <p:cNvSpPr/>
          <p:nvPr/>
        </p:nvSpPr>
        <p:spPr bwMode="auto">
          <a:xfrm>
            <a:off x="4087916" y="4781375"/>
            <a:ext cx="237728" cy="237728"/>
          </a:xfrm>
          <a:prstGeom prst="round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2" name="Rounded Rectangle 91"/>
          <p:cNvSpPr/>
          <p:nvPr/>
        </p:nvSpPr>
        <p:spPr bwMode="auto">
          <a:xfrm>
            <a:off x="4087916" y="5124895"/>
            <a:ext cx="237728" cy="237728"/>
          </a:xfrm>
          <a:prstGeom prst="roundRect">
            <a:avLst/>
          </a:prstGeom>
          <a:solidFill>
            <a:srgbClr val="F2F2F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373900" y="4765903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Institutt / fagenhet</a:t>
            </a:r>
            <a:endParaRPr lang="en-US" sz="1200" dirty="0"/>
          </a:p>
        </p:txBody>
      </p:sp>
      <p:sp>
        <p:nvSpPr>
          <p:cNvPr id="94" name="TextBox 93"/>
          <p:cNvSpPr txBox="1"/>
          <p:nvPr/>
        </p:nvSpPr>
        <p:spPr>
          <a:xfrm>
            <a:off x="4373900" y="5105259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Ph.d.-program</a:t>
            </a:r>
            <a:endParaRPr lang="en-US" sz="1200" dirty="0"/>
          </a:p>
        </p:txBody>
      </p:sp>
      <p:sp>
        <p:nvSpPr>
          <p:cNvPr id="95" name="Rounded Rectangle 94"/>
          <p:cNvSpPr/>
          <p:nvPr/>
        </p:nvSpPr>
        <p:spPr bwMode="auto">
          <a:xfrm>
            <a:off x="4087916" y="4439506"/>
            <a:ext cx="237728" cy="237728"/>
          </a:xfrm>
          <a:prstGeom prst="round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373900" y="4419870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Fakultet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1780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6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6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68" grpId="0" animBg="1"/>
      <p:bldP spid="50" grpId="0" animBg="1"/>
      <p:bldP spid="51" grpId="0" animBg="1"/>
      <p:bldP spid="52" grpId="0" animBg="1"/>
      <p:bldP spid="69" grpId="0" animBg="1"/>
      <p:bldP spid="53" grpId="0" animBg="1"/>
      <p:bldP spid="54" grpId="0" animBg="1"/>
      <p:bldP spid="70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71" grpId="0" animBg="1"/>
      <p:bldP spid="60" grpId="0" animBg="1"/>
      <p:bldP spid="61" grpId="0" animBg="1"/>
      <p:bldP spid="72" grpId="0" animBg="1"/>
      <p:bldP spid="62" grpId="0" animBg="1"/>
      <p:bldP spid="63" grpId="0" animBg="1"/>
      <p:bldP spid="64" grpId="0" animBg="1"/>
      <p:bldP spid="90" grpId="0" animBg="1"/>
      <p:bldP spid="92" grpId="0" animBg="1"/>
      <p:bldP spid="93" grpId="0"/>
      <p:bldP spid="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0411"/>
            <a:ext cx="7921625" cy="954088"/>
          </a:xfrm>
        </p:spPr>
        <p:txBody>
          <a:bodyPr/>
          <a:lstStyle/>
          <a:p>
            <a:r>
              <a:rPr lang="nb-NO" dirty="0" smtClean="0"/>
              <a:t>Ph.d.-utdanning 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" t="2724" r="8573"/>
          <a:stretch/>
        </p:blipFill>
        <p:spPr>
          <a:xfrm>
            <a:off x="395536" y="1411562"/>
            <a:ext cx="876103" cy="8793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r="5786"/>
          <a:stretch/>
        </p:blipFill>
        <p:spPr>
          <a:xfrm>
            <a:off x="371097" y="2711252"/>
            <a:ext cx="924981" cy="898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5" t="5450" r="20047" b="10339"/>
          <a:stretch/>
        </p:blipFill>
        <p:spPr>
          <a:xfrm>
            <a:off x="349781" y="4039691"/>
            <a:ext cx="967612" cy="10321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4500" y="1204883"/>
            <a:ext cx="572669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Den høyeste akademiske utdannelsen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Normert til 3 </a:t>
            </a:r>
            <a:r>
              <a:rPr lang="nb-NO" sz="1400" dirty="0" smtClean="0">
                <a:solidFill>
                  <a:srgbClr val="00B0F0"/>
                </a:solidFill>
              </a:rPr>
              <a:t>(eller 4)</a:t>
            </a:r>
            <a:r>
              <a:rPr lang="nb-NO" sz="1400" dirty="0" smtClean="0"/>
              <a:t> år bestående av: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Vitenskapelig avhandling (basert på 2,5 år selvstendig forskningsarbeid)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Opplæringsdel (30 stp., tilsvarende 0,5 år studie)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(</a:t>
            </a:r>
            <a:r>
              <a:rPr lang="nb-NO" sz="1200" dirty="0" smtClean="0">
                <a:solidFill>
                  <a:srgbClr val="00B0F0"/>
                </a:solidFill>
              </a:rPr>
              <a:t>1 år undervisning</a:t>
            </a:r>
            <a:r>
              <a:rPr lang="nb-NO" sz="1200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Doktorgradsprøve med prøveforelesning og offentlig disputas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714500" y="2667922"/>
            <a:ext cx="418576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En veiledet grad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Krav til to veiledere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Individuell veiledning med jevnlig kontakt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Kandidaten skal delta i et aktivt forskningsmiljø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955587"/>
            <a:ext cx="3813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En jobb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Lønnet 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Ingen studieavgifter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Har rettigheter og plikter som arbeidstaker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Har ansattfordeler hos arbeidsgiver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432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inn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F50365-4E4D-4100-BCA3-55140E883697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8916B1-5B0A-4BA8-8794-3D037D7341E7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6" name="Rounded Rectangle 5"/>
          <p:cNvSpPr/>
          <p:nvPr/>
        </p:nvSpPr>
        <p:spPr bwMode="auto">
          <a:xfrm>
            <a:off x="683567" y="697260"/>
            <a:ext cx="7776866" cy="2843904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623" y="857825"/>
            <a:ext cx="6768752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n-NO" sz="2000" b="1" dirty="0">
                <a:latin typeface="Arial" panose="020B0604020202020204" pitchFamily="34" charset="0"/>
              </a:rPr>
              <a:t>Forskrift for graden </a:t>
            </a:r>
            <a:r>
              <a:rPr lang="nn-NO" sz="2000" b="1" dirty="0" err="1">
                <a:latin typeface="Arial" panose="020B0604020202020204" pitchFamily="34" charset="0"/>
              </a:rPr>
              <a:t>philosophiae</a:t>
            </a:r>
            <a:r>
              <a:rPr lang="nn-NO" sz="2000" b="1" dirty="0">
                <a:latin typeface="Arial" panose="020B0604020202020204" pitchFamily="34" charset="0"/>
              </a:rPr>
              <a:t> doctor (ph.d</a:t>
            </a:r>
            <a:r>
              <a:rPr lang="nn-NO" sz="2000" b="1" dirty="0" smtClean="0">
                <a:latin typeface="Arial" panose="020B0604020202020204" pitchFamily="34" charset="0"/>
              </a:rPr>
              <a:t>.)</a:t>
            </a:r>
          </a:p>
          <a:p>
            <a:pPr algn="ctr">
              <a:lnSpc>
                <a:spcPct val="150000"/>
              </a:lnSpc>
            </a:pPr>
            <a:r>
              <a:rPr lang="nn-NO" sz="2000" b="1" dirty="0" smtClean="0">
                <a:latin typeface="Arial" panose="020B0604020202020204" pitchFamily="34" charset="0"/>
              </a:rPr>
              <a:t>ved </a:t>
            </a:r>
            <a:r>
              <a:rPr lang="nn-NO" sz="2000" b="1" dirty="0">
                <a:latin typeface="Arial" panose="020B0604020202020204" pitchFamily="34" charset="0"/>
              </a:rPr>
              <a:t>Universitetet i Oslo</a:t>
            </a:r>
            <a:endParaRPr lang="nn-NO" sz="2000" b="1" i="0" dirty="0"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71599" y="2028996"/>
            <a:ext cx="3456385" cy="1152128"/>
            <a:chOff x="971599" y="2785492"/>
            <a:chExt cx="3456385" cy="1152128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971599" y="2785492"/>
              <a:ext cx="3456385" cy="11521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6546" y="3192279"/>
              <a:ext cx="28664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Utfyllende regler for fakultetet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16015" y="2028996"/>
            <a:ext cx="3456385" cy="1152128"/>
            <a:chOff x="4716015" y="2785492"/>
            <a:chExt cx="3456385" cy="1152128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4716015" y="2785492"/>
              <a:ext cx="3456385" cy="11521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65175" y="3192279"/>
              <a:ext cx="13580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Programplan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782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Opptakskrav</a:t>
            </a:r>
            <a:br>
              <a:rPr lang="nb-NO" dirty="0" smtClean="0"/>
            </a:br>
            <a:r>
              <a:rPr lang="nb-NO" sz="1200" dirty="0" smtClean="0">
                <a:hlinkClick r:id="rId3"/>
              </a:rPr>
              <a:t>§</a:t>
            </a:r>
            <a:r>
              <a:rPr lang="nb-NO" sz="1200" b="0" dirty="0" smtClean="0">
                <a:hlinkClick r:id="rId3"/>
              </a:rPr>
              <a:t> 5.1 i UiOs forskrift om graden ph.d.</a:t>
            </a:r>
            <a:endParaRPr lang="en-US" sz="1200" b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" t="19885" r="6377" b="19590"/>
          <a:stretch/>
        </p:blipFill>
        <p:spPr>
          <a:xfrm>
            <a:off x="986588" y="1798476"/>
            <a:ext cx="1041737" cy="7237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42459" y="1806388"/>
            <a:ext cx="37257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Utdanningskrav</a:t>
            </a:r>
            <a:endParaRPr lang="nb-NO" dirty="0" smtClean="0"/>
          </a:p>
          <a:p>
            <a:r>
              <a:rPr lang="nb-NO" sz="1200" u="sng" dirty="0" smtClean="0"/>
              <a:t>Femårig mastergrad</a:t>
            </a:r>
            <a:r>
              <a:rPr lang="nb-NO" sz="1200" dirty="0" smtClean="0"/>
              <a:t> eller en tilsvarende utdanning</a:t>
            </a:r>
          </a:p>
          <a:p>
            <a:r>
              <a:rPr lang="nb-NO" sz="1200" dirty="0" smtClean="0"/>
              <a:t>som fakultetet har godkjent som grunnlag for opptak</a:t>
            </a:r>
            <a:endParaRPr lang="nb-NO" sz="1200" dirty="0"/>
          </a:p>
        </p:txBody>
      </p:sp>
      <p:pic>
        <p:nvPicPr>
          <p:cNvPr id="94" name="Picture 78" descr="Language Icon 1682450">
            <a:hlinkClick r:id="rId5" tooltip="Languag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77" y="3836642"/>
            <a:ext cx="874496" cy="87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TextBox 95"/>
          <p:cNvSpPr txBox="1"/>
          <p:nvPr/>
        </p:nvSpPr>
        <p:spPr>
          <a:xfrm>
            <a:off x="2342459" y="3935336"/>
            <a:ext cx="482055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Språkkrav</a:t>
            </a:r>
            <a:endParaRPr lang="nb-NO" dirty="0" smtClean="0"/>
          </a:p>
          <a:p>
            <a:r>
              <a:rPr lang="nb-NO" sz="1000" dirty="0" smtClean="0"/>
              <a:t>(</a:t>
            </a:r>
            <a:r>
              <a:rPr lang="nb-NO" sz="1000" dirty="0" smtClean="0"/>
              <a:t>Fakultetsspesifikke </a:t>
            </a:r>
            <a:r>
              <a:rPr lang="nb-NO" sz="1000" dirty="0" smtClean="0"/>
              <a:t>krav)</a:t>
            </a:r>
          </a:p>
          <a:p>
            <a:r>
              <a:rPr lang="nb-NO" sz="1200" dirty="0" smtClean="0"/>
              <a:t>Internasjonal kandidater må dokumentere gode ferdigheter i engelsk</a:t>
            </a:r>
            <a:endParaRPr lang="nb-NO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1" t="2121" r="14721" b="15981"/>
          <a:stretch/>
        </p:blipFill>
        <p:spPr>
          <a:xfrm>
            <a:off x="1141977" y="2741722"/>
            <a:ext cx="737008" cy="871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42459" y="2823284"/>
            <a:ext cx="25619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Finansiering</a:t>
            </a:r>
            <a:endParaRPr lang="nb-NO" dirty="0" smtClean="0"/>
          </a:p>
          <a:p>
            <a:r>
              <a:rPr lang="nb-NO" sz="1200" dirty="0" smtClean="0"/>
              <a:t>Finansieringsplan </a:t>
            </a:r>
            <a:r>
              <a:rPr lang="nb-NO" sz="1200" dirty="0" smtClean="0"/>
              <a:t>for lønn</a:t>
            </a:r>
          </a:p>
          <a:p>
            <a:r>
              <a:rPr lang="nb-NO" sz="1200" dirty="0" smtClean="0"/>
              <a:t>(og forskningsmidler) til kandidaten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163009" y="292526"/>
            <a:ext cx="1620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Karakterkrav? 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C på bachelor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B på master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9236"/>
            <a:ext cx="7921625" cy="954088"/>
          </a:xfrm>
        </p:spPr>
        <p:txBody>
          <a:bodyPr/>
          <a:lstStyle/>
          <a:p>
            <a:r>
              <a:rPr lang="nb-NO" dirty="0" smtClean="0"/>
              <a:t>UiO-finansierte stillinger </a:t>
            </a:r>
            <a:r>
              <a:rPr lang="nb-NO" sz="1600" b="0" dirty="0" smtClean="0"/>
              <a:t>(stipendiat)</a:t>
            </a:r>
            <a:endParaRPr lang="en-US" sz="1600" b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grpSp>
        <p:nvGrpSpPr>
          <p:cNvPr id="26" name="Group 25"/>
          <p:cNvGrpSpPr/>
          <p:nvPr/>
        </p:nvGrpSpPr>
        <p:grpSpPr>
          <a:xfrm>
            <a:off x="597322" y="1161850"/>
            <a:ext cx="1365660" cy="3928098"/>
            <a:chOff x="313596" y="1694503"/>
            <a:chExt cx="1365660" cy="3928098"/>
          </a:xfrm>
        </p:grpSpPr>
        <p:sp>
          <p:nvSpPr>
            <p:cNvPr id="5" name="Rectangle 4"/>
            <p:cNvSpPr/>
            <p:nvPr/>
          </p:nvSpPr>
          <p:spPr bwMode="auto">
            <a:xfrm>
              <a:off x="313596" y="1694503"/>
              <a:ext cx="1365660" cy="3928098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74" y="1849389"/>
              <a:ext cx="1318904" cy="115356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91" y="4468739"/>
              <a:ext cx="1121070" cy="97952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81" t="2121" r="14721" b="15981"/>
            <a:stretch/>
          </p:blipFill>
          <p:spPr>
            <a:xfrm>
              <a:off x="528166" y="3181923"/>
              <a:ext cx="936520" cy="1106796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22" y="913285"/>
            <a:ext cx="1497264" cy="1497264"/>
          </a:xfrm>
          <a:prstGeom prst="rect">
            <a:avLst/>
          </a:prstGeom>
        </p:spPr>
      </p:pic>
      <p:sp>
        <p:nvSpPr>
          <p:cNvPr id="22" name="Curved Right Arrow 21"/>
          <p:cNvSpPr/>
          <p:nvPr/>
        </p:nvSpPr>
        <p:spPr bwMode="auto">
          <a:xfrm>
            <a:off x="6012968" y="1477108"/>
            <a:ext cx="1109660" cy="3240360"/>
          </a:xfrm>
          <a:prstGeom prst="curvedRightArrow">
            <a:avLst/>
          </a:prstGeom>
          <a:solidFill>
            <a:srgbClr val="F2F2F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575356" y="1694503"/>
            <a:ext cx="4081636" cy="3487778"/>
            <a:chOff x="1702634" y="1694503"/>
            <a:chExt cx="4081636" cy="3487778"/>
          </a:xfrm>
        </p:grpSpPr>
        <p:grpSp>
          <p:nvGrpSpPr>
            <p:cNvPr id="13" name="Group 12"/>
            <p:cNvGrpSpPr/>
            <p:nvPr/>
          </p:nvGrpSpPr>
          <p:grpSpPr>
            <a:xfrm>
              <a:off x="2253771" y="2035960"/>
              <a:ext cx="2866031" cy="2017319"/>
              <a:chOff x="3218137" y="1784322"/>
              <a:chExt cx="2650007" cy="186526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7"/>
              <a:srcRect t="43219"/>
              <a:stretch/>
            </p:blipFill>
            <p:spPr>
              <a:xfrm>
                <a:off x="3218137" y="2477845"/>
                <a:ext cx="2520280" cy="113526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7"/>
              <a:srcRect b="57129"/>
              <a:stretch/>
            </p:blipFill>
            <p:spPr>
              <a:xfrm>
                <a:off x="3275856" y="1784322"/>
                <a:ext cx="2520280" cy="857154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 bwMode="auto">
              <a:xfrm>
                <a:off x="4283968" y="3376315"/>
                <a:ext cx="1584176" cy="27327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endParaRP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581"/>
            <a:stretch/>
          </p:blipFill>
          <p:spPr>
            <a:xfrm>
              <a:off x="1702634" y="1694503"/>
              <a:ext cx="4081636" cy="3323237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529169" y="4997615"/>
              <a:ext cx="894797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600" dirty="0" err="1" smtClean="0"/>
                <a:t>Larea</a:t>
              </a:r>
              <a:r>
                <a:rPr lang="nb-NO" sz="600" dirty="0" smtClean="0"/>
                <a:t> (</a:t>
              </a:r>
              <a:r>
                <a:rPr lang="nb-NO" sz="600" dirty="0" err="1" smtClean="0"/>
                <a:t>Noun</a:t>
              </a:r>
              <a:r>
                <a:rPr lang="nb-NO" sz="600" dirty="0" smtClean="0"/>
                <a:t> </a:t>
              </a:r>
              <a:r>
                <a:rPr lang="nb-NO" sz="600" dirty="0" err="1" smtClean="0"/>
                <a:t>project</a:t>
              </a:r>
              <a:r>
                <a:rPr lang="nb-NO" sz="600" dirty="0" smtClean="0"/>
                <a:t>)</a:t>
              </a:r>
              <a:endParaRPr lang="en-US" sz="600" dirty="0"/>
            </a:p>
          </p:txBody>
        </p:sp>
      </p:grpSp>
      <p:sp>
        <p:nvSpPr>
          <p:cNvPr id="27" name="Right Arrow 26"/>
          <p:cNvSpPr/>
          <p:nvPr/>
        </p:nvSpPr>
        <p:spPr bwMode="auto">
          <a:xfrm>
            <a:off x="1835696" y="2497782"/>
            <a:ext cx="576064" cy="1256234"/>
          </a:xfrm>
          <a:prstGeom prst="rightArrow">
            <a:avLst/>
          </a:prstGeom>
          <a:solidFill>
            <a:srgbClr val="F2F2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4" r="14866"/>
          <a:stretch/>
        </p:blipFill>
        <p:spPr>
          <a:xfrm>
            <a:off x="7269251" y="4042413"/>
            <a:ext cx="1414373" cy="148851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246156" y="5407223"/>
            <a:ext cx="26516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hlinkClick r:id="rId10"/>
              </a:rPr>
              <a:t>uio.no/om/</a:t>
            </a:r>
            <a:r>
              <a:rPr lang="en-US" sz="1400" dirty="0" err="1" smtClean="0">
                <a:hlinkClick r:id="rId10"/>
              </a:rPr>
              <a:t>jobb</a:t>
            </a:r>
            <a:r>
              <a:rPr lang="en-US" sz="1400" dirty="0" smtClean="0">
                <a:hlinkClick r:id="rId10"/>
              </a:rPr>
              <a:t>/</a:t>
            </a:r>
            <a:r>
              <a:rPr lang="en-US" sz="1400" dirty="0" err="1" smtClean="0">
                <a:hlinkClick r:id="rId10"/>
              </a:rPr>
              <a:t>ledige-stillinger</a:t>
            </a:r>
            <a:r>
              <a:rPr lang="en-US" sz="1400" dirty="0">
                <a:hlinkClick r:id="rId10"/>
              </a:rPr>
              <a:t>/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30538" y="2497782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CV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Søknad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Utdanningspapirer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(Prosjektbeskrivelse)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502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1403648" y="1057300"/>
            <a:ext cx="2169726" cy="42767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553295" y="1057300"/>
            <a:ext cx="2037411" cy="42767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07612" y="1057300"/>
            <a:ext cx="2037411" cy="42767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9236"/>
            <a:ext cx="7921625" cy="954088"/>
          </a:xfrm>
        </p:spPr>
        <p:txBody>
          <a:bodyPr/>
          <a:lstStyle/>
          <a:p>
            <a:r>
              <a:rPr lang="nb-NO" dirty="0" smtClean="0"/>
              <a:t>Eksternt finansierte stillinger</a:t>
            </a:r>
            <a:endParaRPr lang="en-US" sz="1600" b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5" name="Rectangle 4"/>
          <p:cNvSpPr/>
          <p:nvPr/>
        </p:nvSpPr>
        <p:spPr bwMode="auto">
          <a:xfrm>
            <a:off x="273174" y="1057300"/>
            <a:ext cx="2169726" cy="42767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691" y="2321652"/>
            <a:ext cx="1765252" cy="1543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01549"/>
            <a:ext cx="1584176" cy="1384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1" t="2121" r="14721" b="15981"/>
          <a:stretch/>
        </p:blipFill>
        <p:spPr>
          <a:xfrm>
            <a:off x="797479" y="3200618"/>
            <a:ext cx="936520" cy="1106796"/>
          </a:xfrm>
          <a:prstGeom prst="rect">
            <a:avLst/>
          </a:prstGeom>
        </p:spPr>
      </p:pic>
      <p:sp>
        <p:nvSpPr>
          <p:cNvPr id="27" name="Right Arrow 26"/>
          <p:cNvSpPr/>
          <p:nvPr/>
        </p:nvSpPr>
        <p:spPr bwMode="auto">
          <a:xfrm>
            <a:off x="2168620" y="2465515"/>
            <a:ext cx="1398567" cy="1256234"/>
          </a:xfrm>
          <a:prstGeom prst="rightArrow">
            <a:avLst/>
          </a:prstGeom>
          <a:solidFill>
            <a:srgbClr val="F2F2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6" y="4423291"/>
            <a:ext cx="2042164" cy="3383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1488" y="4764838"/>
            <a:ext cx="1889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>
                <a:hlinkClick r:id="rId6"/>
              </a:rPr>
              <a:t>Nærings-ph.d.</a:t>
            </a:r>
            <a:endParaRPr lang="nb-NO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>
                <a:hlinkClick r:id="rId7"/>
              </a:rPr>
              <a:t>Offentlig sektor-ph.d.</a:t>
            </a:r>
            <a:endParaRPr lang="en-US" sz="1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83568" y="1666291"/>
            <a:ext cx="1175807" cy="1244832"/>
            <a:chOff x="683568" y="1666291"/>
            <a:chExt cx="1175807" cy="124483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60" t="10404" r="14866" b="22230"/>
            <a:stretch/>
          </p:blipFill>
          <p:spPr>
            <a:xfrm>
              <a:off x="683568" y="1666291"/>
              <a:ext cx="1175807" cy="1119201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783998" y="2726457"/>
              <a:ext cx="974947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600" dirty="0" err="1" smtClean="0"/>
                <a:t>RomStu</a:t>
              </a:r>
              <a:r>
                <a:rPr lang="nb-NO" sz="600" dirty="0" smtClean="0"/>
                <a:t> (</a:t>
              </a:r>
              <a:r>
                <a:rPr lang="nb-NO" sz="600" dirty="0" err="1" smtClean="0"/>
                <a:t>Noun</a:t>
              </a:r>
              <a:r>
                <a:rPr lang="nb-NO" sz="600" dirty="0" smtClean="0"/>
                <a:t> </a:t>
              </a:r>
              <a:r>
                <a:rPr lang="nb-NO" sz="600" dirty="0" err="1" smtClean="0"/>
                <a:t>project</a:t>
              </a:r>
              <a:r>
                <a:rPr lang="nb-NO" sz="600" dirty="0" smtClean="0"/>
                <a:t>)</a:t>
              </a:r>
              <a:endParaRPr lang="en-US" sz="600" dirty="0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1" t="12200" r="15981" b="27320"/>
          <a:stretch/>
        </p:blipFill>
        <p:spPr>
          <a:xfrm>
            <a:off x="2166125" y="2861364"/>
            <a:ext cx="369350" cy="322342"/>
          </a:xfrm>
          <a:prstGeom prst="rect">
            <a:avLst/>
          </a:prstGeom>
        </p:spPr>
      </p:pic>
      <p:sp>
        <p:nvSpPr>
          <p:cNvPr id="28" name="Right Arrow 27"/>
          <p:cNvSpPr/>
          <p:nvPr/>
        </p:nvSpPr>
        <p:spPr bwMode="auto">
          <a:xfrm>
            <a:off x="5384457" y="2465515"/>
            <a:ext cx="1334852" cy="1256234"/>
          </a:xfrm>
          <a:prstGeom prst="rightArrow">
            <a:avLst/>
          </a:prstGeom>
          <a:solidFill>
            <a:srgbClr val="F2F2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6784" y="3743082"/>
            <a:ext cx="2050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Veiledningskapasitet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16010" y="2939743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Opptakskrav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497532" y="2939743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Søke opptak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0690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22" grpId="0" animBg="1"/>
      <p:bldP spid="27" grpId="0" animBg="1"/>
      <p:bldP spid="28" grpId="0" animBg="1"/>
      <p:bldP spid="19" grpId="0"/>
      <p:bldP spid="9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319236"/>
            <a:ext cx="7921625" cy="954088"/>
          </a:xfrm>
        </p:spPr>
        <p:txBody>
          <a:bodyPr/>
          <a:lstStyle/>
          <a:p>
            <a:r>
              <a:rPr lang="nb-NO" dirty="0" smtClean="0"/>
              <a:t>UiO- eller eksternt finansiert ph.d.-kandidat ?</a:t>
            </a:r>
            <a:endParaRPr lang="en-US" sz="16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2209428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b="1" dirty="0" smtClean="0"/>
              <a:t>Uavhengig av finansieringen og arbeidsplass, så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dirty="0"/>
              <a:t>er alle tatt opp på samme ph.d.-program ved samme fakultet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er alle likeverdige ph.d.-kandidater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får alle samme vitnemål ved fullført doktorgrad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4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" y="0"/>
            <a:ext cx="9141145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88152" y="4513684"/>
            <a:ext cx="5173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rgbClr val="ED1C24"/>
                </a:solidFill>
              </a:rPr>
              <a:t>Hva ønsker du å få ut av en ph.d.?</a:t>
            </a:r>
          </a:p>
        </p:txBody>
      </p:sp>
    </p:spTree>
    <p:extLst>
      <p:ext uri="{BB962C8B-B14F-4D97-AF65-F5344CB8AC3E}">
        <p14:creationId xmlns:p14="http://schemas.microsoft.com/office/powerpoint/2010/main" val="165927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21" name="Rectangle 20"/>
          <p:cNvSpPr/>
          <p:nvPr/>
        </p:nvSpPr>
        <p:spPr bwMode="auto">
          <a:xfrm>
            <a:off x="0" y="0"/>
            <a:ext cx="4572000" cy="602585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sp>
        <p:nvSpPr>
          <p:cNvPr id="22" name="Rectangle 21"/>
          <p:cNvSpPr/>
          <p:nvPr/>
        </p:nvSpPr>
        <p:spPr bwMode="auto">
          <a:xfrm>
            <a:off x="4572000" y="0"/>
            <a:ext cx="4572000" cy="602585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3282" y="318435"/>
            <a:ext cx="1877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 dirty="0" smtClean="0"/>
              <a:t>Ferdigheter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9512" y="829342"/>
            <a:ext cx="376256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b="1" dirty="0" err="1" smtClean="0"/>
              <a:t>Fagspesifikke</a:t>
            </a:r>
            <a:endParaRPr lang="en-GB" sz="1800" b="1" dirty="0" smtClean="0"/>
          </a:p>
          <a:p>
            <a:pPr algn="ctr"/>
            <a:endParaRPr lang="en-GB" sz="1800" b="1" dirty="0" smtClean="0"/>
          </a:p>
          <a:p>
            <a:r>
              <a:rPr lang="en-GB" sz="1400" b="1" dirty="0" err="1" smtClean="0"/>
              <a:t>Akademia</a:t>
            </a:r>
            <a:endParaRPr lang="en-GB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Subject </a:t>
            </a:r>
            <a:r>
              <a:rPr lang="en-GB" sz="1400" dirty="0" smtClean="0"/>
              <a:t>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Being a researcher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Information seeking (reading papers)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Project planning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Risk management</a:t>
            </a:r>
            <a:endParaRPr lang="en-GB" sz="1400" dirty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Doing </a:t>
            </a:r>
            <a:r>
              <a:rPr lang="en-GB" sz="1400" dirty="0"/>
              <a:t>research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Analysing </a:t>
            </a:r>
            <a:r>
              <a:rPr lang="en-GB" sz="1400" dirty="0"/>
              <a:t>(</a:t>
            </a:r>
            <a:r>
              <a:rPr lang="en-GB" sz="1400" dirty="0" smtClean="0"/>
              <a:t>data/findings)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Evaluating (data and methods)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Critical thinking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Problem solving (failing experiments)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Communication (papers/posters/oral)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Enthusiasm (required to succeed)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Perseverance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Resilience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Team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Networking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69024" y="829342"/>
            <a:ext cx="428995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b="1" dirty="0" err="1" smtClean="0"/>
              <a:t>Generell</a:t>
            </a:r>
            <a:r>
              <a:rPr lang="en-GB" sz="1800" b="1" dirty="0" smtClean="0"/>
              <a:t>/</a:t>
            </a:r>
            <a:r>
              <a:rPr lang="en-GB" sz="1800" b="1" dirty="0" err="1" smtClean="0"/>
              <a:t>generiske</a:t>
            </a:r>
            <a:r>
              <a:rPr lang="en-GB" sz="1800" b="1" dirty="0" smtClean="0"/>
              <a:t>/</a:t>
            </a:r>
            <a:r>
              <a:rPr lang="en-GB" sz="1800" b="1" dirty="0" err="1" smtClean="0"/>
              <a:t>overførbare</a:t>
            </a:r>
            <a:endParaRPr lang="en-GB" sz="1800" b="1" dirty="0" smtClean="0"/>
          </a:p>
          <a:p>
            <a:pPr algn="ctr"/>
            <a:endParaRPr lang="en-GB" sz="1400" b="1" dirty="0" smtClean="0"/>
          </a:p>
          <a:p>
            <a:r>
              <a:rPr lang="en-GB" sz="1400" b="1" dirty="0" err="1" smtClean="0"/>
              <a:t>Utenfor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akademia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…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Project leader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Information seeking (reports, </a:t>
            </a:r>
            <a:r>
              <a:rPr lang="en-GB" sz="1400" dirty="0" smtClean="0"/>
              <a:t>seminars)</a:t>
            </a:r>
            <a:endParaRPr lang="en-GB" sz="1400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Project </a:t>
            </a:r>
            <a:r>
              <a:rPr lang="en-GB" sz="1400" dirty="0" smtClean="0"/>
              <a:t>planning</a:t>
            </a:r>
            <a:endParaRPr lang="en-GB" sz="1400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Risk management (relevance, </a:t>
            </a:r>
            <a:r>
              <a:rPr lang="en-GB" sz="1400" dirty="0" smtClean="0"/>
              <a:t>interest)</a:t>
            </a:r>
            <a:endParaRPr lang="en-GB" sz="1400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Execute ability (seminars/workshops)</a:t>
            </a:r>
            <a:endParaRPr lang="en-GB" sz="1400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Analysing (statistics, evaluations etc.)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Evaluating (</a:t>
            </a:r>
            <a:r>
              <a:rPr lang="en-GB" sz="1400" dirty="0" smtClean="0"/>
              <a:t>seminars/workshops)</a:t>
            </a:r>
            <a:endParaRPr lang="en-GB" sz="1400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Critical thinking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Problem solving (support, employability)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Communication (reports/memos/</a:t>
            </a:r>
            <a:r>
              <a:rPr lang="en-GB" sz="1400" dirty="0" err="1" smtClean="0"/>
              <a:t>SoMe</a:t>
            </a:r>
            <a:r>
              <a:rPr lang="en-GB" sz="1400" dirty="0" smtClean="0"/>
              <a:t>/oral)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Enthusiasm (career vs. job)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Perseverance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Resilience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Team working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Networking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1477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Realitetsorientering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  <p:sp>
        <p:nvSpPr>
          <p:cNvPr id="5" name="TextBox 4"/>
          <p:cNvSpPr txBox="1"/>
          <p:nvPr/>
        </p:nvSpPr>
        <p:spPr>
          <a:xfrm>
            <a:off x="2159732" y="1921396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En ph.d. ved Universitetet i Oslo er et springbrett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186173" y="5524500"/>
            <a:ext cx="104067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00" dirty="0" err="1" smtClean="0"/>
              <a:t>Symbolon</a:t>
            </a:r>
            <a:r>
              <a:rPr lang="nb-NO" sz="600" dirty="0" smtClean="0"/>
              <a:t> </a:t>
            </a:r>
            <a:r>
              <a:rPr lang="nb-NO" sz="600" dirty="0" smtClean="0"/>
              <a:t>(</a:t>
            </a:r>
            <a:r>
              <a:rPr lang="nb-NO" sz="600" dirty="0" err="1" smtClean="0"/>
              <a:t>Noun</a:t>
            </a:r>
            <a:r>
              <a:rPr lang="nb-NO" sz="600" dirty="0" smtClean="0"/>
              <a:t> </a:t>
            </a:r>
            <a:r>
              <a:rPr lang="nb-NO" sz="600" dirty="0" err="1" smtClean="0"/>
              <a:t>project</a:t>
            </a:r>
            <a:r>
              <a:rPr lang="nb-NO" sz="600" dirty="0" smtClean="0"/>
              <a:t>)</a:t>
            </a:r>
            <a:endParaRPr lang="en-US" sz="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24718" r="6069" b="39027"/>
          <a:stretch/>
        </p:blipFill>
        <p:spPr>
          <a:xfrm>
            <a:off x="3584156" y="4824745"/>
            <a:ext cx="3888432" cy="1584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95687" y="5524500"/>
            <a:ext cx="11063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00" dirty="0" smtClean="0"/>
              <a:t>Tom </a:t>
            </a:r>
            <a:r>
              <a:rPr lang="nb-NO" sz="600" dirty="0" err="1" smtClean="0"/>
              <a:t>Fricker</a:t>
            </a:r>
            <a:r>
              <a:rPr lang="nb-NO" sz="600" dirty="0" smtClean="0"/>
              <a:t> </a:t>
            </a:r>
            <a:r>
              <a:rPr lang="nb-NO" sz="600" dirty="0" smtClean="0"/>
              <a:t>(</a:t>
            </a:r>
            <a:r>
              <a:rPr lang="nb-NO" sz="600" dirty="0" err="1" smtClean="0"/>
              <a:t>Noun</a:t>
            </a:r>
            <a:r>
              <a:rPr lang="nb-NO" sz="600" dirty="0" smtClean="0"/>
              <a:t> </a:t>
            </a:r>
            <a:r>
              <a:rPr lang="nb-NO" sz="600" dirty="0" err="1" smtClean="0"/>
              <a:t>project</a:t>
            </a:r>
            <a:r>
              <a:rPr lang="nb-NO" sz="600" dirty="0" smtClean="0"/>
              <a:t>)</a:t>
            </a:r>
            <a:endParaRPr lang="en-US" sz="600" dirty="0"/>
          </a:p>
        </p:txBody>
      </p:sp>
      <p:sp>
        <p:nvSpPr>
          <p:cNvPr id="11" name="TextBox 10"/>
          <p:cNvSpPr txBox="1"/>
          <p:nvPr/>
        </p:nvSpPr>
        <p:spPr>
          <a:xfrm>
            <a:off x="8037607" y="3405723"/>
            <a:ext cx="11079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00" dirty="0" err="1" smtClean="0"/>
              <a:t>Saurus</a:t>
            </a:r>
            <a:r>
              <a:rPr lang="nb-NO" sz="600" dirty="0" smtClean="0"/>
              <a:t> </a:t>
            </a:r>
            <a:r>
              <a:rPr lang="nb-NO" sz="600" dirty="0" err="1" smtClean="0"/>
              <a:t>Icon</a:t>
            </a:r>
            <a:r>
              <a:rPr lang="nb-NO" sz="600" dirty="0" smtClean="0"/>
              <a:t> </a:t>
            </a:r>
            <a:r>
              <a:rPr lang="nb-NO" sz="600" dirty="0" smtClean="0"/>
              <a:t>(</a:t>
            </a:r>
            <a:r>
              <a:rPr lang="nb-NO" sz="600" dirty="0" err="1" smtClean="0"/>
              <a:t>Noun</a:t>
            </a:r>
            <a:r>
              <a:rPr lang="nb-NO" sz="600" dirty="0" smtClean="0"/>
              <a:t> </a:t>
            </a:r>
            <a:r>
              <a:rPr lang="nb-NO" sz="600" dirty="0" err="1" smtClean="0"/>
              <a:t>project</a:t>
            </a:r>
            <a:r>
              <a:rPr lang="nb-NO" sz="600" dirty="0" smtClean="0"/>
              <a:t>)</a:t>
            </a:r>
            <a:endParaRPr lang="en-US" sz="600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0" y="3590389"/>
            <a:ext cx="9252520" cy="347231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420" r="10940" b="29841"/>
          <a:stretch/>
        </p:blipFill>
        <p:spPr>
          <a:xfrm>
            <a:off x="2818237" y="3484960"/>
            <a:ext cx="1008112" cy="809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t="4916" r="6595" b="39407"/>
          <a:stretch/>
        </p:blipFill>
        <p:spPr>
          <a:xfrm flipH="1">
            <a:off x="-180528" y="3002335"/>
            <a:ext cx="2520280" cy="16310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420" r="10940" b="29841"/>
          <a:stretch/>
        </p:blipFill>
        <p:spPr>
          <a:xfrm>
            <a:off x="4346182" y="3484960"/>
            <a:ext cx="1008112" cy="8097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420" r="10940" b="29841"/>
          <a:stretch/>
        </p:blipFill>
        <p:spPr>
          <a:xfrm>
            <a:off x="5768578" y="3484960"/>
            <a:ext cx="1008112" cy="8097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420" r="10940" b="29841"/>
          <a:stretch/>
        </p:blipFill>
        <p:spPr>
          <a:xfrm>
            <a:off x="7297025" y="3484960"/>
            <a:ext cx="1008112" cy="8097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31695" y="4738821"/>
            <a:ext cx="2076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Akademisk forskning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-2700000">
            <a:off x="3087488" y="2818712"/>
            <a:ext cx="945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B0F0"/>
                </a:solidFill>
              </a:rPr>
              <a:t>Offentlig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-2700000">
            <a:off x="4629557" y="2902409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B0F0"/>
                </a:solidFill>
              </a:rPr>
              <a:t>Privat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-2700000">
            <a:off x="5808322" y="2314125"/>
            <a:ext cx="2372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B0F0"/>
                </a:solidFill>
              </a:rPr>
              <a:t>Interesseorganisasjoner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-2700000">
            <a:off x="7425551" y="2574829"/>
            <a:ext cx="1635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B0F0"/>
                </a:solidFill>
              </a:rPr>
              <a:t>Instituttsektoren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0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Realitetsorientering (akademia)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sp>
        <p:nvSpPr>
          <p:cNvPr id="5" name="TextBox 4"/>
          <p:cNvSpPr txBox="1"/>
          <p:nvPr/>
        </p:nvSpPr>
        <p:spPr>
          <a:xfrm>
            <a:off x="395536" y="1921396"/>
            <a:ext cx="830872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Hva </a:t>
            </a:r>
            <a:r>
              <a:rPr lang="nb-NO" dirty="0" smtClean="0"/>
              <a:t>kreves for å lykkes </a:t>
            </a:r>
            <a:r>
              <a:rPr lang="nb-NO" dirty="0" smtClean="0"/>
              <a:t>innen akademisk forskning?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/>
              <a:t>Krav for opprykk til </a:t>
            </a:r>
            <a:r>
              <a:rPr lang="nb-NO" sz="1400" dirty="0" smtClean="0"/>
              <a:t>førsteamanuensis / professor?</a:t>
            </a: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Hva innebærer det å jobbe som fast vitenskapelig ansatt? 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Arbeidsoppgaver til en professor?</a:t>
            </a:r>
          </a:p>
          <a:p>
            <a:pPr lvl="1" indent="0"/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Hvor jobber tidligere ph.d.-kandidater i dag?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Snakk </a:t>
            </a:r>
            <a:r>
              <a:rPr lang="nb-NO" dirty="0" smtClean="0"/>
              <a:t>med </a:t>
            </a:r>
            <a:r>
              <a:rPr lang="nb-NO" dirty="0" smtClean="0"/>
              <a:t>veilederen </a:t>
            </a:r>
            <a:r>
              <a:rPr lang="nb-NO" dirty="0" smtClean="0"/>
              <a:t>og </a:t>
            </a:r>
            <a:r>
              <a:rPr lang="nb-NO" dirty="0" smtClean="0"/>
              <a:t>yngre førsteamanuenser (spør </a:t>
            </a:r>
            <a:r>
              <a:rPr lang="nb-NO" dirty="0" smtClean="0"/>
              <a:t>om å få se </a:t>
            </a:r>
            <a:r>
              <a:rPr lang="nb-NO" dirty="0" err="1" smtClean="0"/>
              <a:t>CVen</a:t>
            </a:r>
            <a:r>
              <a:rPr lang="nb-NO" dirty="0" smtClean="0"/>
              <a:t> deres)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/>
              <a:t>Hva er mulighetene for fast ansettelse ved ditt institutt?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28803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Realitetsorientering (utenfor akademia)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sp>
        <p:nvSpPr>
          <p:cNvPr id="6" name="TextBox 5"/>
          <p:cNvSpPr txBox="1"/>
          <p:nvPr/>
        </p:nvSpPr>
        <p:spPr>
          <a:xfrm>
            <a:off x="395536" y="1921396"/>
            <a:ext cx="83087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Hvor jobber tidligere ph.d.-kandidater?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Hvilken bakgrunn har ansatte i din drømmejobb?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LinkedIn</a:t>
            </a:r>
            <a:endParaRPr lang="nb-NO" sz="1400" dirty="0" smtClean="0"/>
          </a:p>
          <a:p>
            <a:pPr marL="647700" lvl="1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33189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sp>
        <p:nvSpPr>
          <p:cNvPr id="4" name="TextBox 3"/>
          <p:cNvSpPr txBox="1"/>
          <p:nvPr/>
        </p:nvSpPr>
        <p:spPr>
          <a:xfrm>
            <a:off x="1298508" y="1993404"/>
            <a:ext cx="6546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 dirty="0" smtClean="0"/>
              <a:t>TENK KARRIERE FRA DAG ÉN!</a:t>
            </a:r>
          </a:p>
          <a:p>
            <a:endParaRPr lang="nb-NO" dirty="0"/>
          </a:p>
          <a:p>
            <a:pPr algn="ctr"/>
            <a:r>
              <a:rPr lang="nb-NO" dirty="0" smtClean="0"/>
              <a:t>Gi deg selv det beste grunnlaget </a:t>
            </a:r>
            <a:r>
              <a:rPr lang="nb-NO" dirty="0" smtClean="0"/>
              <a:t>for strategisk </a:t>
            </a:r>
            <a:r>
              <a:rPr lang="nb-NO" dirty="0" smtClean="0"/>
              <a:t>karriereplanlegging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52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Nyttige verktøy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B94B8-B9C8-4F1B-89ED-7C5D1D7619BF}" type="datetime1">
              <a:rPr lang="nb-NO" altLang="nb-NO" smtClean="0"/>
              <a:pPr>
                <a:defRPr/>
              </a:pPr>
              <a:t>03.09.2020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A4946C-0E64-4CCE-ACA9-014E45EFACAF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p:sp>
        <p:nvSpPr>
          <p:cNvPr id="6" name="TextBox 5"/>
          <p:cNvSpPr txBox="1"/>
          <p:nvPr/>
        </p:nvSpPr>
        <p:spPr>
          <a:xfrm>
            <a:off x="395536" y="1921396"/>
            <a:ext cx="83087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2"/>
              </a:rPr>
              <a:t>Vitae RDF </a:t>
            </a:r>
            <a:r>
              <a:rPr lang="nb-NO" dirty="0" err="1" smtClean="0">
                <a:hlinkClick r:id="rId2"/>
              </a:rPr>
              <a:t>planner</a:t>
            </a:r>
            <a:r>
              <a:rPr lang="nb-NO" dirty="0" smtClean="0"/>
              <a:t>: Lær å sette ord på din kompetanse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3"/>
              </a:rPr>
              <a:t>Karrieresenteret</a:t>
            </a:r>
            <a:endParaRPr lang="nb-NO" sz="1400" dirty="0" smtClean="0"/>
          </a:p>
          <a:p>
            <a:pPr marL="647700" lvl="1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30634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E4E54C00FECB449BAA74D3407365386" ma:contentTypeVersion="13" ma:contentTypeDescription="Opprett et nytt dokument." ma:contentTypeScope="" ma:versionID="6018bf436c86aa4a48b0f97ede4c3745">
  <xsd:schema xmlns:xsd="http://www.w3.org/2001/XMLSchema" xmlns:xs="http://www.w3.org/2001/XMLSchema" xmlns:p="http://schemas.microsoft.com/office/2006/metadata/properties" xmlns:ns3="e2620066-0f88-4f8d-9c3b-d7aaa90ef211" xmlns:ns4="0d99abda-1a86-4200-8557-c9842ed95b76" targetNamespace="http://schemas.microsoft.com/office/2006/metadata/properties" ma:root="true" ma:fieldsID="928b1ab393298c4a1b216720ecdc24e0" ns3:_="" ns4:_="">
    <xsd:import namespace="e2620066-0f88-4f8d-9c3b-d7aaa90ef211"/>
    <xsd:import namespace="0d99abda-1a86-4200-8557-c9842ed95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620066-0f88-4f8d-9c3b-d7aaa90ef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99abda-1a86-4200-8557-c9842ed95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04888D-8D58-4390-80CE-B589E097C806}">
  <ds:schemaRefs>
    <ds:schemaRef ds:uri="http://purl.org/dc/elements/1.1/"/>
    <ds:schemaRef ds:uri="http://schemas.microsoft.com/office/2006/metadata/properties"/>
    <ds:schemaRef ds:uri="e2620066-0f88-4f8d-9c3b-d7aaa90ef211"/>
    <ds:schemaRef ds:uri="http://schemas.microsoft.com/office/infopath/2007/PartnerControls"/>
    <ds:schemaRef ds:uri="http://purl.org/dc/terms/"/>
    <ds:schemaRef ds:uri="0d99abda-1a86-4200-8557-c9842ed95b7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DA56E6E-F101-478A-9353-B650B188F1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620066-0f88-4f8d-9c3b-d7aaa90ef211"/>
    <ds:schemaRef ds:uri="0d99abda-1a86-4200-8557-c9842ed95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A99B1B-4BDF-4AEC-B779-21C1D335E6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pptmal-UiO-norsk-symboler-med-rod-bakgrunn</Template>
  <TotalTime>857</TotalTime>
  <Words>716</Words>
  <Application>Microsoft Office PowerPoint</Application>
  <PresentationFormat>On-screen Show (16:10)</PresentationFormat>
  <Paragraphs>196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Wingdings</vt:lpstr>
      <vt:lpstr>ヒラギノ角ゴ Pro W3</vt:lpstr>
      <vt:lpstr>UIONorsk16-10</vt:lpstr>
      <vt:lpstr>Stian Engen Seniorrådgiver, Det matematisk-naturvitenskapelige fakultet </vt:lpstr>
      <vt:lpstr>PowerPoint Presentation</vt:lpstr>
      <vt:lpstr>PowerPoint Presentation</vt:lpstr>
      <vt:lpstr>Ph.d.-utdanning er</vt:lpstr>
      <vt:lpstr>Veien inn</vt:lpstr>
      <vt:lpstr>Opptakskrav § 5.1 i UiOs forskrift om graden ph.d.</vt:lpstr>
      <vt:lpstr>UiO-finansierte stillinger (stipendiat)</vt:lpstr>
      <vt:lpstr>Eksternt finansierte stillinger</vt:lpstr>
      <vt:lpstr>UiO- eller eksternt finansiert ph.d.-kandidat ?</vt:lpstr>
      <vt:lpstr>PowerPoint Presentation</vt:lpstr>
      <vt:lpstr>PowerPoint Presentation</vt:lpstr>
      <vt:lpstr>Realitetsorientering</vt:lpstr>
      <vt:lpstr>Realitetsorientering (akademia)</vt:lpstr>
      <vt:lpstr>Realitetsorientering (utenfor akademia)</vt:lpstr>
      <vt:lpstr>PowerPoint Presentation</vt:lpstr>
      <vt:lpstr>Nyttige verktøy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Stian Engen</dc:creator>
  <cp:lastModifiedBy>Stian Engen</cp:lastModifiedBy>
  <cp:revision>74</cp:revision>
  <dcterms:created xsi:type="dcterms:W3CDTF">2020-08-31T06:19:11Z</dcterms:created>
  <dcterms:modified xsi:type="dcterms:W3CDTF">2020-09-03T10:33:56Z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0x0101002E4E54C00FECB449BAA74D3407365386</vt:lpwstr>
  </property>
</Properties>
</file>