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6" r:id="rId4"/>
    <p:sldId id="258"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4" d="100"/>
          <a:sy n="114" d="100"/>
        </p:scale>
        <p:origin x="152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en-US"/>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10/10/2018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1912707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10/10/2018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311347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en-US"/>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05D1D6BA-0720-4E49-883A-7B0F8D15AF54}" type="datetimeFigureOut">
              <a:rPr lang="en-US" smtClean="0"/>
              <a:t>10/10/2018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2973664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dato 4"/>
          <p:cNvSpPr>
            <a:spLocks noGrp="1"/>
          </p:cNvSpPr>
          <p:nvPr>
            <p:ph type="dt" sz="half" idx="10"/>
          </p:nvPr>
        </p:nvSpPr>
        <p:spPr/>
        <p:txBody>
          <a:bodyPr/>
          <a:lstStyle/>
          <a:p>
            <a:fld id="{05D1D6BA-0720-4E49-883A-7B0F8D15AF54}" type="datetimeFigureOut">
              <a:rPr lang="en-US" smtClean="0"/>
              <a:t>10/10/2018</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1999485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en-US"/>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7" name="Plassholder for dato 6"/>
          <p:cNvSpPr>
            <a:spLocks noGrp="1"/>
          </p:cNvSpPr>
          <p:nvPr>
            <p:ph type="dt" sz="half" idx="10"/>
          </p:nvPr>
        </p:nvSpPr>
        <p:spPr/>
        <p:txBody>
          <a:bodyPr/>
          <a:lstStyle/>
          <a:p>
            <a:fld id="{05D1D6BA-0720-4E49-883A-7B0F8D15AF54}" type="datetimeFigureOut">
              <a:rPr lang="en-US" smtClean="0"/>
              <a:t>10/10/2018</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176148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dato 2"/>
          <p:cNvSpPr>
            <a:spLocks noGrp="1"/>
          </p:cNvSpPr>
          <p:nvPr>
            <p:ph type="dt" sz="half" idx="10"/>
          </p:nvPr>
        </p:nvSpPr>
        <p:spPr/>
        <p:txBody>
          <a:bodyPr/>
          <a:lstStyle/>
          <a:p>
            <a:fld id="{05D1D6BA-0720-4E49-883A-7B0F8D15AF54}" type="datetimeFigureOut">
              <a:rPr lang="en-US" smtClean="0"/>
              <a:t>10/10/2018</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813749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05D1D6BA-0720-4E49-883A-7B0F8D15AF54}" type="datetimeFigureOut">
              <a:rPr lang="en-US" smtClean="0"/>
              <a:t>10/10/2018</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225403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en-US"/>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05D1D6BA-0720-4E49-883A-7B0F8D15AF54}" type="datetimeFigureOut">
              <a:rPr lang="en-US" smtClean="0"/>
              <a:t>10/10/2018</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2788067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en-US"/>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05D1D6BA-0720-4E49-883A-7B0F8D15AF54}" type="datetimeFigureOut">
              <a:rPr lang="en-US" smtClean="0"/>
              <a:t>10/10/2018</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4196051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10/10/2018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4040211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en-US"/>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10/10/2018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3545647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en-US"/>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1D6BA-0720-4E49-883A-7B0F8D15AF54}" type="datetimeFigureOut">
              <a:rPr lang="en-US" smtClean="0"/>
              <a:t>10/10/2018</a:t>
            </a:fld>
            <a:endParaRPr lang="en-US"/>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3C37C-987F-4126-8C58-7E0E5B950A2F}" type="slidenum">
              <a:rPr lang="en-US" smtClean="0"/>
              <a:t>‹#›</a:t>
            </a:fld>
            <a:endParaRPr lang="en-US"/>
          </a:p>
        </p:txBody>
      </p:sp>
    </p:spTree>
    <p:extLst>
      <p:ext uri="{BB962C8B-B14F-4D97-AF65-F5344CB8AC3E}">
        <p14:creationId xmlns:p14="http://schemas.microsoft.com/office/powerpoint/2010/main" val="3440144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1043608" y="548680"/>
            <a:ext cx="7272808" cy="5755422"/>
          </a:xfrm>
          <a:prstGeom prst="rect">
            <a:avLst/>
          </a:prstGeom>
          <a:noFill/>
        </p:spPr>
        <p:txBody>
          <a:bodyPr wrap="square" rtlCol="0">
            <a:spAutoFit/>
          </a:bodyPr>
          <a:lstStyle/>
          <a:p>
            <a:r>
              <a:rPr lang="nb-NO" sz="1600" b="1" dirty="0">
                <a:latin typeface="Georgia" panose="02040502050405020303" pitchFamily="18" charset="0"/>
              </a:rPr>
              <a:t>D</a:t>
            </a:r>
            <a:r>
              <a:rPr lang="nb-NO" sz="1600" b="1" dirty="0" smtClean="0">
                <a:latin typeface="Georgia" panose="02040502050405020303" pitchFamily="18" charset="0"/>
              </a:rPr>
              <a:t>igitalt doktorgradsopptak – </a:t>
            </a:r>
            <a:r>
              <a:rPr lang="nb-NO" sz="1600" b="1" dirty="0" smtClean="0">
                <a:latin typeface="Georgia" panose="02040502050405020303" pitchFamily="18" charset="0"/>
              </a:rPr>
              <a:t>oktober </a:t>
            </a:r>
            <a:r>
              <a:rPr lang="nb-NO" sz="1600" b="1" dirty="0" smtClean="0">
                <a:latin typeface="Georgia" panose="02040502050405020303" pitchFamily="18" charset="0"/>
              </a:rPr>
              <a:t>2018</a:t>
            </a:r>
          </a:p>
          <a:p>
            <a:endParaRPr lang="nb-NO" sz="1600" dirty="0">
              <a:latin typeface="Georgia" panose="02040502050405020303" pitchFamily="18" charset="0"/>
            </a:endParaRPr>
          </a:p>
          <a:p>
            <a:pPr marL="285750" indent="-285750">
              <a:buFont typeface="Arial" panose="020B0604020202020204" pitchFamily="34" charset="0"/>
              <a:buChar char="•"/>
            </a:pPr>
            <a:r>
              <a:rPr lang="nb-NO" sz="1600" dirty="0" smtClean="0">
                <a:latin typeface="Georgia" panose="02040502050405020303" pitchFamily="18" charset="0"/>
              </a:rPr>
              <a:t>SSD inviterte høsten 2017 Det medisinske fakultet til å delta i en pilot for å teste digitalt doktorgradsopptak.</a:t>
            </a:r>
          </a:p>
          <a:p>
            <a:pPr marL="285750" indent="-285750">
              <a:buFont typeface="Arial" panose="020B0604020202020204" pitchFamily="34" charset="0"/>
              <a:buChar char="•"/>
            </a:pPr>
            <a:r>
              <a:rPr lang="nb-NO" sz="1600" dirty="0" smtClean="0">
                <a:latin typeface="Georgia" panose="02040502050405020303" pitchFamily="18" charset="0"/>
              </a:rPr>
              <a:t>SSD og Det medisinske fakultet ble enige om at det måtte gjøres noen endringer i FS og Søknadsweb før løsningene ble gode nok til å være interessante å teste.</a:t>
            </a:r>
          </a:p>
          <a:p>
            <a:pPr marL="285750" indent="-285750">
              <a:buFont typeface="Arial" panose="020B0604020202020204" pitchFamily="34" charset="0"/>
              <a:buChar char="•"/>
            </a:pPr>
            <a:r>
              <a:rPr lang="nb-NO" sz="1600" dirty="0" smtClean="0">
                <a:latin typeface="Georgia" panose="02040502050405020303" pitchFamily="18" charset="0"/>
              </a:rPr>
              <a:t>SSD kontaktet Unit på nyåret 2018 for å finne ut om dagens løsninger kunne videreutvikles for å møte behovene på doktorgradsnivå.</a:t>
            </a:r>
          </a:p>
          <a:p>
            <a:pPr marL="285750" indent="-285750">
              <a:buFont typeface="Arial" panose="020B0604020202020204" pitchFamily="34" charset="0"/>
              <a:buChar char="•"/>
            </a:pPr>
            <a:r>
              <a:rPr lang="nb-NO" sz="1600" dirty="0" smtClean="0">
                <a:latin typeface="Georgia" panose="02040502050405020303" pitchFamily="18" charset="0"/>
              </a:rPr>
              <a:t>Unit var villige til å prioritere utvikling av digitalt doktorgradsopptak. (Dette betyr ikke at dette har førsteprioritet hos Unit, men at dette er blant de prioriterte områdene)</a:t>
            </a:r>
          </a:p>
          <a:p>
            <a:pPr marL="285750" indent="-285750">
              <a:buFont typeface="Arial" panose="020B0604020202020204" pitchFamily="34" charset="0"/>
              <a:buChar char="•"/>
            </a:pPr>
            <a:r>
              <a:rPr lang="nb-NO" sz="1600" dirty="0" smtClean="0">
                <a:latin typeface="Georgia" panose="02040502050405020303" pitchFamily="18" charset="0"/>
              </a:rPr>
              <a:t>Utviklingen av et digitalt doktorgradsopptak ble forankret i Den nasjonale doktorgradsgruppen (FS)</a:t>
            </a:r>
          </a:p>
          <a:p>
            <a:pPr marL="285750" indent="-285750">
              <a:buFont typeface="Arial" panose="020B0604020202020204" pitchFamily="34" charset="0"/>
              <a:buChar char="•"/>
            </a:pPr>
            <a:r>
              <a:rPr lang="nb-NO" sz="1600" dirty="0" smtClean="0">
                <a:latin typeface="Georgia" panose="02040502050405020303" pitchFamily="18" charset="0"/>
              </a:rPr>
              <a:t>UiO har utviklet en kravspesifikasjon</a:t>
            </a:r>
          </a:p>
          <a:p>
            <a:pPr marL="285750" indent="-285750">
              <a:buFont typeface="Arial" panose="020B0604020202020204" pitchFamily="34" charset="0"/>
              <a:buChar char="•"/>
            </a:pPr>
            <a:r>
              <a:rPr lang="nb-NO" sz="1600" dirty="0" smtClean="0">
                <a:latin typeface="Georgia" panose="02040502050405020303" pitchFamily="18" charset="0"/>
              </a:rPr>
              <a:t>Det er oppnådd nasjonal enighet ved at Den nasjonale doktorgradsgruppen støttet kravspesifikasjonen</a:t>
            </a:r>
          </a:p>
          <a:p>
            <a:pPr marL="285750" indent="-285750">
              <a:buFont typeface="Arial" panose="020B0604020202020204" pitchFamily="34" charset="0"/>
              <a:buChar char="•"/>
            </a:pPr>
            <a:r>
              <a:rPr lang="nb-NO" sz="1600" dirty="0" smtClean="0">
                <a:latin typeface="Georgia" panose="02040502050405020303" pitchFamily="18" charset="0"/>
              </a:rPr>
              <a:t>Kravspesifikasjonen er sendt Unit</a:t>
            </a:r>
          </a:p>
          <a:p>
            <a:pPr marL="285750" indent="-285750">
              <a:buFont typeface="Arial" panose="020B0604020202020204" pitchFamily="34" charset="0"/>
              <a:buChar char="•"/>
            </a:pPr>
            <a:r>
              <a:rPr lang="nb-NO" sz="1600" dirty="0" smtClean="0">
                <a:latin typeface="Georgia" panose="02040502050405020303" pitchFamily="18" charset="0"/>
              </a:rPr>
              <a:t>Unit har svart på kravspesifikasjonen. Svaret var positivt i den forstand at det ser ut til at det vi ønsker oss kan utvikles, men svært vagt i forhold til når dette kan gjøres. SSD har kontaktet Unit for å få et mer konkret svar</a:t>
            </a:r>
            <a:r>
              <a:rPr lang="nb-NO" sz="1600" dirty="0" smtClean="0">
                <a:latin typeface="Georgia" panose="02040502050405020303" pitchFamily="18" charset="0"/>
              </a:rPr>
              <a:t>.</a:t>
            </a:r>
          </a:p>
          <a:p>
            <a:pPr marL="285750" indent="-285750">
              <a:buFont typeface="Arial" panose="020B0604020202020204" pitchFamily="34" charset="0"/>
              <a:buChar char="•"/>
            </a:pPr>
            <a:r>
              <a:rPr lang="nb-NO" sz="1600" dirty="0" smtClean="0">
                <a:latin typeface="Georgia" panose="02040502050405020303" pitchFamily="18" charset="0"/>
              </a:rPr>
              <a:t>Førsteprioritet i kravspek er konkret besvart, med utvikling våren 2019</a:t>
            </a:r>
            <a:endParaRPr lang="nb-NO" sz="1600" dirty="0" smtClean="0">
              <a:latin typeface="Georgia" panose="02040502050405020303" pitchFamily="18" charset="0"/>
            </a:endParaRPr>
          </a:p>
          <a:p>
            <a:endParaRPr lang="en-US" sz="1600" dirty="0">
              <a:latin typeface="Georgia" panose="02040502050405020303" pitchFamily="18" charset="0"/>
            </a:endParaRPr>
          </a:p>
        </p:txBody>
      </p:sp>
    </p:spTree>
    <p:extLst>
      <p:ext uri="{BB962C8B-B14F-4D97-AF65-F5344CB8AC3E}">
        <p14:creationId xmlns:p14="http://schemas.microsoft.com/office/powerpoint/2010/main" val="3553400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827584" y="908720"/>
            <a:ext cx="7488832" cy="4278094"/>
          </a:xfrm>
          <a:prstGeom prst="rect">
            <a:avLst/>
          </a:prstGeom>
          <a:noFill/>
        </p:spPr>
        <p:txBody>
          <a:bodyPr wrap="square" rtlCol="0">
            <a:spAutoFit/>
          </a:bodyPr>
          <a:lstStyle/>
          <a:p>
            <a:r>
              <a:rPr lang="nb-NO" sz="1600" b="1" dirty="0">
                <a:latin typeface="Georgia" panose="02040502050405020303" pitchFamily="18" charset="0"/>
              </a:rPr>
              <a:t>Mål med løsningen:</a:t>
            </a:r>
          </a:p>
          <a:p>
            <a:endParaRPr lang="nb-NO" sz="1600" dirty="0">
              <a:latin typeface="Georgia" panose="02040502050405020303" pitchFamily="18" charset="0"/>
            </a:endParaRPr>
          </a:p>
          <a:p>
            <a:r>
              <a:rPr lang="nb-NO" sz="1600" dirty="0">
                <a:latin typeface="Georgia" panose="02040502050405020303" pitchFamily="18" charset="0"/>
              </a:rPr>
              <a:t>Digital saksbehandling fra søkeren oppretter en søknad i Søknadsweb, via saksflyt for godkjenning og kvalitetssikring i ulike instanser, til utsteding av digital doktorgradsavtale. Dette </a:t>
            </a:r>
            <a:r>
              <a:rPr lang="nb-NO" sz="1600" dirty="0" smtClean="0">
                <a:latin typeface="Georgia" panose="02040502050405020303" pitchFamily="18" charset="0"/>
              </a:rPr>
              <a:t>blant annet for </a:t>
            </a:r>
            <a:r>
              <a:rPr lang="nb-NO" sz="1600" dirty="0">
                <a:latin typeface="Georgia" panose="02040502050405020303" pitchFamily="18" charset="0"/>
              </a:rPr>
              <a:t>å:</a:t>
            </a:r>
          </a:p>
          <a:p>
            <a:pPr marL="285750" indent="-285750">
              <a:buFont typeface="Arial" panose="020B0604020202020204" pitchFamily="34" charset="0"/>
              <a:buChar char="•"/>
            </a:pPr>
            <a:r>
              <a:rPr lang="nb-NO" sz="1600" dirty="0">
                <a:latin typeface="Georgia" panose="02040502050405020303" pitchFamily="18" charset="0"/>
              </a:rPr>
              <a:t>Spare saksbehandlingstid ved å kun behandle komplette søknader. Ulike typer dokumenter gjøres obligatoriske og søker vil få tydelig beskjed dersom søknaden ikke er komplett. Her skal det fremgå hva som mangler og at søknaden ikke vil bli behandlet før den er komplett. Det skal imidlertid være mulig å mellomlagre søknaden og jobbe videre med den på et senere tidspunkt. </a:t>
            </a:r>
            <a:br>
              <a:rPr lang="nb-NO" sz="1600" dirty="0">
                <a:latin typeface="Georgia" panose="02040502050405020303" pitchFamily="18" charset="0"/>
              </a:rPr>
            </a:br>
            <a:r>
              <a:rPr lang="nb-NO" sz="1600" dirty="0">
                <a:latin typeface="Georgia" panose="02040502050405020303" pitchFamily="18" charset="0"/>
              </a:rPr>
              <a:t>Det må være mulig å definere obligatoriske dokumenter ulikt på hvert enkelt opptak. Det må også være mulig for saksbehandler å få tilgang til ukomplette søknader og </a:t>
            </a:r>
            <a:r>
              <a:rPr lang="nb-NO" sz="1600" dirty="0" err="1">
                <a:latin typeface="Georgia" panose="02040502050405020303" pitchFamily="18" charset="0"/>
              </a:rPr>
              <a:t>evnt</a:t>
            </a:r>
            <a:r>
              <a:rPr lang="nb-NO" sz="1600" dirty="0">
                <a:latin typeface="Georgia" panose="02040502050405020303" pitchFamily="18" charset="0"/>
              </a:rPr>
              <a:t> overstyre manuelt. </a:t>
            </a:r>
          </a:p>
          <a:p>
            <a:pPr marL="285750" indent="-285750">
              <a:buFont typeface="Arial" panose="020B0604020202020204" pitchFamily="34" charset="0"/>
              <a:buChar char="•"/>
            </a:pPr>
            <a:r>
              <a:rPr lang="nb-NO" sz="1600" dirty="0">
                <a:latin typeface="Georgia" panose="02040502050405020303" pitchFamily="18" charset="0"/>
              </a:rPr>
              <a:t>Etterrettelig kommunikasjon med søker </a:t>
            </a:r>
            <a:r>
              <a:rPr lang="nb-NO" sz="1600" dirty="0" smtClean="0">
                <a:latin typeface="Georgia" panose="02040502050405020303" pitchFamily="18" charset="0"/>
              </a:rPr>
              <a:t>samt </a:t>
            </a:r>
            <a:r>
              <a:rPr lang="nb-NO" sz="1600" dirty="0">
                <a:latin typeface="Georgia" panose="02040502050405020303" pitchFamily="18" charset="0"/>
              </a:rPr>
              <a:t>innad i organisasjonen. All kommunikasjon blir loggført og genererer dokumenter. Disse dokumentene </a:t>
            </a:r>
            <a:r>
              <a:rPr lang="nb-NO" sz="1600" dirty="0" smtClean="0">
                <a:latin typeface="Georgia" panose="02040502050405020303" pitchFamily="18" charset="0"/>
              </a:rPr>
              <a:t>og </a:t>
            </a:r>
            <a:r>
              <a:rPr lang="nb-NO" sz="1600" dirty="0">
                <a:latin typeface="Georgia" panose="02040502050405020303" pitchFamily="18" charset="0"/>
              </a:rPr>
              <a:t>alle </a:t>
            </a:r>
            <a:r>
              <a:rPr lang="nb-NO" sz="1600" dirty="0" smtClean="0">
                <a:latin typeface="Georgia" panose="02040502050405020303" pitchFamily="18" charset="0"/>
              </a:rPr>
              <a:t>saksvedlegg </a:t>
            </a:r>
            <a:r>
              <a:rPr lang="nb-NO" sz="1600" dirty="0">
                <a:latin typeface="Georgia" panose="02040502050405020303" pitchFamily="18" charset="0"/>
              </a:rPr>
              <a:t>kan enkelt lastes opp i arkivsystemet.</a:t>
            </a:r>
          </a:p>
        </p:txBody>
      </p:sp>
    </p:spTree>
    <p:extLst>
      <p:ext uri="{BB962C8B-B14F-4D97-AF65-F5344CB8AC3E}">
        <p14:creationId xmlns:p14="http://schemas.microsoft.com/office/powerpoint/2010/main" val="283275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331640" y="476672"/>
            <a:ext cx="6408712" cy="6210931"/>
          </a:xfrm>
          <a:prstGeom prst="rect">
            <a:avLst/>
          </a:prstGeom>
        </p:spPr>
        <p:txBody>
          <a:bodyPr wrap="square">
            <a:spAutoFit/>
          </a:bodyPr>
          <a:lstStyle/>
          <a:p>
            <a:pPr>
              <a:lnSpc>
                <a:spcPct val="115000"/>
              </a:lnSpc>
              <a:spcAft>
                <a:spcPts val="1000"/>
              </a:spcAft>
            </a:pPr>
            <a:r>
              <a:rPr lang="nb-NO" b="1" dirty="0" smtClean="0">
                <a:effectLst/>
                <a:latin typeface="Georgia"/>
                <a:ea typeface="SimSun"/>
                <a:cs typeface="Times New Roman"/>
              </a:rPr>
              <a:t>Vi har meldt inn følgende forslag i forbindelse med en digitalisering av doktorgradsopptaket:</a:t>
            </a:r>
          </a:p>
          <a:p>
            <a:pPr>
              <a:lnSpc>
                <a:spcPct val="115000"/>
              </a:lnSpc>
              <a:spcAft>
                <a:spcPts val="1000"/>
              </a:spcAft>
            </a:pPr>
            <a:r>
              <a:rPr lang="nb-NO" b="1" dirty="0" smtClean="0">
                <a:effectLst/>
                <a:latin typeface="Georgia"/>
                <a:ea typeface="SimSun"/>
                <a:cs typeface="Times New Roman"/>
              </a:rPr>
              <a:t> </a:t>
            </a:r>
            <a:endParaRPr lang="en-US" b="1" dirty="0">
              <a:ea typeface="SimSun"/>
              <a:cs typeface="Times New Roman"/>
            </a:endParaRPr>
          </a:p>
          <a:p>
            <a:pPr marL="342900" lvl="0" indent="-342900">
              <a:lnSpc>
                <a:spcPct val="115000"/>
              </a:lnSpc>
              <a:spcAft>
                <a:spcPts val="0"/>
              </a:spcAft>
              <a:buFont typeface="+mj-lt"/>
              <a:buAutoNum type="arabicPeriod"/>
            </a:pPr>
            <a:r>
              <a:rPr lang="nb-NO" dirty="0" smtClean="0">
                <a:effectLst/>
                <a:latin typeface="Georgia"/>
                <a:ea typeface="SimSun"/>
                <a:cs typeface="Times New Roman"/>
              </a:rPr>
              <a:t>Trinnvis datautfylling og dokumentopplastning i Søknadsweb, inkludert mellomlagring av søknad</a:t>
            </a:r>
            <a:r>
              <a:rPr lang="nb-NO" dirty="0" smtClean="0">
                <a:effectLst/>
                <a:latin typeface="Georgia"/>
                <a:ea typeface="SimSun"/>
                <a:cs typeface="Times New Roman"/>
              </a:rPr>
              <a:t>.</a:t>
            </a:r>
          </a:p>
          <a:p>
            <a:pPr marL="800100" lvl="1" indent="-342900">
              <a:lnSpc>
                <a:spcPct val="115000"/>
              </a:lnSpc>
              <a:buFont typeface="Wingdings" panose="05000000000000000000" pitchFamily="2" charset="2"/>
              <a:buChar char="§"/>
            </a:pPr>
            <a:r>
              <a:rPr lang="nb-NO" dirty="0" smtClean="0">
                <a:latin typeface="Georgia"/>
                <a:ea typeface="SimSun"/>
                <a:cs typeface="Times New Roman"/>
              </a:rPr>
              <a:t>Utvikles vår 2019</a:t>
            </a:r>
            <a:endParaRPr lang="en-US" dirty="0">
              <a:ea typeface="SimSun"/>
              <a:cs typeface="Times New Roman"/>
            </a:endParaRPr>
          </a:p>
          <a:p>
            <a:pPr marL="342900" lvl="0" indent="-342900">
              <a:lnSpc>
                <a:spcPct val="115000"/>
              </a:lnSpc>
              <a:spcAft>
                <a:spcPts val="0"/>
              </a:spcAft>
              <a:buFont typeface="+mj-lt"/>
              <a:buAutoNum type="arabicPeriod"/>
            </a:pPr>
            <a:r>
              <a:rPr lang="nb-NO" dirty="0" smtClean="0">
                <a:effectLst/>
                <a:latin typeface="Georgia"/>
                <a:ea typeface="SimSun"/>
                <a:cs typeface="Times New Roman"/>
              </a:rPr>
              <a:t>Integrert faglig behandling og godkjenning i </a:t>
            </a:r>
            <a:r>
              <a:rPr lang="nb-NO" dirty="0" err="1" smtClean="0">
                <a:effectLst/>
                <a:latin typeface="Georgia"/>
                <a:ea typeface="SimSun"/>
                <a:cs typeface="Times New Roman"/>
              </a:rPr>
              <a:t>Fagpersonweb</a:t>
            </a:r>
            <a:r>
              <a:rPr lang="nb-NO" dirty="0" smtClean="0">
                <a:effectLst/>
                <a:latin typeface="Georgia"/>
                <a:ea typeface="SimSun"/>
                <a:cs typeface="Times New Roman"/>
              </a:rPr>
              <a:t>/FLYT</a:t>
            </a:r>
          </a:p>
          <a:p>
            <a:pPr marL="800100" lvl="1" indent="-342900">
              <a:lnSpc>
                <a:spcPct val="115000"/>
              </a:lnSpc>
              <a:buFont typeface="Wingdings" panose="05000000000000000000" pitchFamily="2" charset="2"/>
              <a:buChar char="§"/>
            </a:pPr>
            <a:r>
              <a:rPr lang="nb-NO" dirty="0" smtClean="0">
                <a:latin typeface="Georgia"/>
                <a:ea typeface="SimSun"/>
                <a:cs typeface="Times New Roman"/>
              </a:rPr>
              <a:t>På trappene, men uklart når</a:t>
            </a:r>
            <a:endParaRPr lang="en-US" dirty="0">
              <a:ea typeface="SimSun"/>
              <a:cs typeface="Times New Roman"/>
            </a:endParaRPr>
          </a:p>
          <a:p>
            <a:pPr marL="342900" lvl="0" indent="-342900">
              <a:lnSpc>
                <a:spcPct val="115000"/>
              </a:lnSpc>
              <a:spcAft>
                <a:spcPts val="0"/>
              </a:spcAft>
              <a:buFont typeface="+mj-lt"/>
              <a:buAutoNum type="arabicPeriod"/>
            </a:pPr>
            <a:r>
              <a:rPr lang="nb-NO" dirty="0" smtClean="0">
                <a:effectLst/>
                <a:latin typeface="Georgia"/>
                <a:ea typeface="SimSun"/>
                <a:cs typeface="Times New Roman"/>
              </a:rPr>
              <a:t>Digital ph.d.-avtale generert på bakgrunn av data i </a:t>
            </a:r>
            <a:r>
              <a:rPr lang="nb-NO" dirty="0" smtClean="0">
                <a:effectLst/>
                <a:latin typeface="Georgia"/>
                <a:ea typeface="SimSun"/>
                <a:cs typeface="Times New Roman"/>
              </a:rPr>
              <a:t>FS</a:t>
            </a:r>
          </a:p>
          <a:p>
            <a:pPr marL="800100" lvl="1" indent="-342900">
              <a:lnSpc>
                <a:spcPct val="115000"/>
              </a:lnSpc>
              <a:buFont typeface="Wingdings" panose="05000000000000000000" pitchFamily="2" charset="2"/>
              <a:buChar char="§"/>
            </a:pPr>
            <a:r>
              <a:rPr lang="nb-NO" dirty="0" smtClean="0">
                <a:latin typeface="Georgia"/>
                <a:ea typeface="SimSun"/>
                <a:cs typeface="Times New Roman"/>
              </a:rPr>
              <a:t>Ikke besvart, men alle institusjoner i Norge ønsker digital løsning for ph.d.-avtalen, enten som ledd i søknadsprosessen eller som del av registrering på ph.d.-program</a:t>
            </a:r>
            <a:endParaRPr lang="en-US" dirty="0">
              <a:ea typeface="SimSun"/>
              <a:cs typeface="Times New Roman"/>
            </a:endParaRPr>
          </a:p>
          <a:p>
            <a:pPr marL="342900" lvl="0" indent="-342900">
              <a:lnSpc>
                <a:spcPct val="115000"/>
              </a:lnSpc>
              <a:spcAft>
                <a:spcPts val="1000"/>
              </a:spcAft>
              <a:buFont typeface="+mj-lt"/>
              <a:buAutoNum type="arabicPeriod"/>
            </a:pPr>
            <a:r>
              <a:rPr lang="nb-NO" dirty="0" smtClean="0">
                <a:effectLst/>
                <a:latin typeface="Georgia"/>
                <a:ea typeface="SimSun"/>
                <a:cs typeface="Times New Roman"/>
              </a:rPr>
              <a:t>Integrering av søknad på stilling og søknad om </a:t>
            </a:r>
            <a:r>
              <a:rPr lang="nb-NO" dirty="0" smtClean="0">
                <a:effectLst/>
                <a:latin typeface="Georgia"/>
                <a:ea typeface="SimSun"/>
                <a:cs typeface="Times New Roman"/>
              </a:rPr>
              <a:t>opptak</a:t>
            </a:r>
          </a:p>
          <a:p>
            <a:pPr marL="800100" lvl="1" indent="-342900">
              <a:lnSpc>
                <a:spcPct val="115000"/>
              </a:lnSpc>
              <a:spcAft>
                <a:spcPts val="1000"/>
              </a:spcAft>
              <a:buFont typeface="Wingdings" panose="05000000000000000000" pitchFamily="2" charset="2"/>
              <a:buChar char="§"/>
            </a:pPr>
            <a:r>
              <a:rPr lang="nb-NO" dirty="0" smtClean="0">
                <a:latin typeface="Georgia"/>
                <a:ea typeface="SimSun"/>
                <a:cs typeface="Times New Roman"/>
              </a:rPr>
              <a:t>Ikke besvart, må også avklares om data fra personal skal gå inn i </a:t>
            </a:r>
            <a:r>
              <a:rPr lang="nb-NO" dirty="0" err="1" smtClean="0">
                <a:latin typeface="Georgia"/>
                <a:ea typeface="SimSun"/>
                <a:cs typeface="Times New Roman"/>
              </a:rPr>
              <a:t>søknadsweb</a:t>
            </a:r>
            <a:r>
              <a:rPr lang="nb-NO" dirty="0" smtClean="0">
                <a:latin typeface="Georgia"/>
                <a:ea typeface="SimSun"/>
                <a:cs typeface="Times New Roman"/>
              </a:rPr>
              <a:t> eller om personal skal få data fra </a:t>
            </a:r>
            <a:r>
              <a:rPr lang="nb-NO" dirty="0" err="1" smtClean="0">
                <a:latin typeface="Georgia"/>
                <a:ea typeface="SimSun"/>
                <a:cs typeface="Times New Roman"/>
              </a:rPr>
              <a:t>søknadsweb</a:t>
            </a:r>
            <a:endParaRPr lang="en-US" dirty="0">
              <a:ea typeface="SimSun"/>
              <a:cs typeface="Times New Roman"/>
            </a:endParaRPr>
          </a:p>
        </p:txBody>
      </p:sp>
    </p:spTree>
    <p:extLst>
      <p:ext uri="{BB962C8B-B14F-4D97-AF65-F5344CB8AC3E}">
        <p14:creationId xmlns:p14="http://schemas.microsoft.com/office/powerpoint/2010/main" val="3226592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755576" y="476672"/>
            <a:ext cx="7704856" cy="6124754"/>
          </a:xfrm>
          <a:prstGeom prst="rect">
            <a:avLst/>
          </a:prstGeom>
          <a:noFill/>
        </p:spPr>
        <p:txBody>
          <a:bodyPr wrap="square" rtlCol="0">
            <a:spAutoFit/>
          </a:bodyPr>
          <a:lstStyle/>
          <a:p>
            <a:r>
              <a:rPr lang="nb-NO" sz="1400" b="1" dirty="0" smtClean="0">
                <a:latin typeface="Georgia" panose="02040502050405020303" pitchFamily="18" charset="0"/>
              </a:rPr>
              <a:t>Status pr </a:t>
            </a:r>
            <a:r>
              <a:rPr lang="nb-NO" sz="1400" b="1" dirty="0" smtClean="0">
                <a:latin typeface="Georgia" panose="02040502050405020303" pitchFamily="18" charset="0"/>
              </a:rPr>
              <a:t>oktober 2018:</a:t>
            </a:r>
            <a:r>
              <a:rPr lang="nb-NO" sz="1400" b="1" dirty="0" smtClean="0">
                <a:latin typeface="Georgia" panose="02040502050405020303" pitchFamily="18" charset="0"/>
              </a:rPr>
              <a:t/>
            </a:r>
            <a:br>
              <a:rPr lang="nb-NO" sz="1400" b="1" dirty="0" smtClean="0">
                <a:latin typeface="Georgia" panose="02040502050405020303" pitchFamily="18" charset="0"/>
              </a:rPr>
            </a:br>
            <a:r>
              <a:rPr lang="nb-NO" sz="1400" b="1" dirty="0" smtClean="0">
                <a:latin typeface="Georgia" panose="02040502050405020303" pitchFamily="18" charset="0"/>
              </a:rPr>
              <a:t/>
            </a:r>
            <a:br>
              <a:rPr lang="nb-NO" sz="1400" b="1" dirty="0" smtClean="0">
                <a:latin typeface="Georgia" panose="02040502050405020303" pitchFamily="18" charset="0"/>
              </a:rPr>
            </a:br>
            <a:r>
              <a:rPr lang="nb-NO" sz="1400" dirty="0" smtClean="0">
                <a:latin typeface="Georgia" panose="02040502050405020303" pitchFamily="18" charset="0"/>
              </a:rPr>
              <a:t>Løsningene vil bli utviklet i FS, Søknadsweb og Flyt</a:t>
            </a:r>
            <a:endParaRPr lang="nb-NO" sz="1400" b="1" dirty="0">
              <a:latin typeface="Georgia" panose="02040502050405020303" pitchFamily="18" charset="0"/>
            </a:endParaRPr>
          </a:p>
          <a:p>
            <a:r>
              <a:rPr lang="nb-NO" sz="1400" dirty="0" smtClean="0">
                <a:latin typeface="Georgia" panose="02040502050405020303" pitchFamily="18" charset="0"/>
              </a:rPr>
              <a:t/>
            </a:r>
            <a:br>
              <a:rPr lang="nb-NO" sz="1400" dirty="0" smtClean="0">
                <a:latin typeface="Georgia" panose="02040502050405020303" pitchFamily="18" charset="0"/>
              </a:rPr>
            </a:br>
            <a:r>
              <a:rPr lang="nb-NO" sz="1400" b="1" dirty="0" smtClean="0">
                <a:latin typeface="Georgia" panose="02040502050405020303" pitchFamily="18" charset="0"/>
              </a:rPr>
              <a:t>FS</a:t>
            </a:r>
          </a:p>
          <a:p>
            <a:r>
              <a:rPr lang="nb-NO" sz="1400" dirty="0" smtClean="0">
                <a:latin typeface="Georgia" panose="02040502050405020303" pitchFamily="18" charset="0"/>
              </a:rPr>
              <a:t>Obligatorisk dokumentopplasting er klargjort i mottagerenden.</a:t>
            </a:r>
            <a:endParaRPr lang="nb-NO" sz="1400" dirty="0" smtClean="0">
              <a:latin typeface="Georgia" panose="02040502050405020303" pitchFamily="18" charset="0"/>
            </a:endParaRPr>
          </a:p>
          <a:p>
            <a:r>
              <a:rPr lang="nb-NO" sz="1400" dirty="0" smtClean="0">
                <a:latin typeface="Georgia" panose="02040502050405020303" pitchFamily="18" charset="0"/>
              </a:rPr>
              <a:t>En </a:t>
            </a:r>
            <a:r>
              <a:rPr lang="nb-NO" sz="1400" dirty="0" smtClean="0">
                <a:latin typeface="Georgia" panose="02040502050405020303" pitchFamily="18" charset="0"/>
              </a:rPr>
              <a:t>del andre ting knyttet til ekstra felter i søknad samlebilde ligger klart i </a:t>
            </a:r>
            <a:r>
              <a:rPr lang="nb-NO" sz="1400" dirty="0" smtClean="0">
                <a:latin typeface="Georgia" panose="02040502050405020303" pitchFamily="18" charset="0"/>
              </a:rPr>
              <a:t>databasen, </a:t>
            </a:r>
            <a:r>
              <a:rPr lang="nb-NO" sz="1400" dirty="0" smtClean="0">
                <a:latin typeface="Georgia" panose="02040502050405020303" pitchFamily="18" charset="0"/>
              </a:rPr>
              <a:t>men er ikke lagt i klienten enda. </a:t>
            </a:r>
            <a:endParaRPr lang="nb-NO" sz="1400" dirty="0" smtClean="0">
              <a:latin typeface="Georgia" panose="02040502050405020303" pitchFamily="18" charset="0"/>
            </a:endParaRPr>
          </a:p>
          <a:p>
            <a:endParaRPr lang="nb-NO" sz="1400" dirty="0">
              <a:latin typeface="Georgia" panose="02040502050405020303" pitchFamily="18" charset="0"/>
            </a:endParaRPr>
          </a:p>
          <a:p>
            <a:r>
              <a:rPr lang="nb-NO" sz="1400" dirty="0" smtClean="0">
                <a:latin typeface="Georgia" panose="02040502050405020303" pitchFamily="18" charset="0"/>
              </a:rPr>
              <a:t>Flere </a:t>
            </a:r>
            <a:r>
              <a:rPr lang="nb-NO" sz="1400" dirty="0" smtClean="0">
                <a:latin typeface="Georgia" panose="02040502050405020303" pitchFamily="18" charset="0"/>
              </a:rPr>
              <a:t>endringer i FS-database og –klient må gjennomføres før det kan gjøres endringer i Søknadsweb.</a:t>
            </a:r>
          </a:p>
          <a:p>
            <a:endParaRPr lang="nb-NO" sz="1400" dirty="0">
              <a:latin typeface="Georgia" panose="02040502050405020303" pitchFamily="18" charset="0"/>
            </a:endParaRPr>
          </a:p>
          <a:p>
            <a:r>
              <a:rPr lang="nb-NO" sz="1400" b="1" dirty="0" smtClean="0">
                <a:latin typeface="Georgia" panose="02040502050405020303" pitchFamily="18" charset="0"/>
              </a:rPr>
              <a:t>Søknadsweb</a:t>
            </a:r>
          </a:p>
          <a:p>
            <a:r>
              <a:rPr lang="nb-NO" sz="1400" dirty="0" smtClean="0">
                <a:latin typeface="Georgia" panose="02040502050405020303" pitchFamily="18" charset="0"/>
              </a:rPr>
              <a:t>Obligatorisk dokumentopplasting utvikles våren 2019, klar til test høsten 2019. </a:t>
            </a:r>
          </a:p>
          <a:p>
            <a:r>
              <a:rPr lang="nb-NO" sz="1400" dirty="0" smtClean="0">
                <a:latin typeface="Georgia" panose="02040502050405020303" pitchFamily="18" charset="0"/>
              </a:rPr>
              <a:t>Inkluderer, så vidt vi har forstått, mellomlagring av søknad.</a:t>
            </a:r>
            <a:endParaRPr lang="nb-NO" sz="1400" dirty="0" smtClean="0">
              <a:latin typeface="Georgia" panose="02040502050405020303" pitchFamily="18" charset="0"/>
            </a:endParaRPr>
          </a:p>
          <a:p>
            <a:endParaRPr lang="nb-NO" sz="1400" dirty="0">
              <a:latin typeface="Georgia" panose="02040502050405020303" pitchFamily="18" charset="0"/>
            </a:endParaRPr>
          </a:p>
          <a:p>
            <a:pPr marL="285750" indent="-285750">
              <a:buFont typeface="Arial" panose="020B0604020202020204" pitchFamily="34" charset="0"/>
              <a:buChar char="•"/>
            </a:pPr>
            <a:r>
              <a:rPr lang="nb-NO" sz="1400" dirty="0" smtClean="0">
                <a:latin typeface="Georgia" panose="02040502050405020303" pitchFamily="18" charset="0"/>
              </a:rPr>
              <a:t>tilrettelagte </a:t>
            </a:r>
            <a:r>
              <a:rPr lang="nb-NO" sz="1400" dirty="0">
                <a:latin typeface="Georgia" panose="02040502050405020303" pitchFamily="18" charset="0"/>
              </a:rPr>
              <a:t>meldinger/opplysninger til de som leverer søknad uten </a:t>
            </a:r>
            <a:r>
              <a:rPr lang="nb-NO" sz="1400" dirty="0" smtClean="0">
                <a:latin typeface="Georgia" panose="02040502050405020303" pitchFamily="18" charset="0"/>
              </a:rPr>
              <a:t>obligatoriske </a:t>
            </a:r>
            <a:r>
              <a:rPr lang="nb-NO" sz="1400" dirty="0">
                <a:latin typeface="Georgia" panose="02040502050405020303" pitchFamily="18" charset="0"/>
              </a:rPr>
              <a:t>d</a:t>
            </a:r>
            <a:r>
              <a:rPr lang="nb-NO" sz="1400" dirty="0" smtClean="0">
                <a:latin typeface="Georgia" panose="02040502050405020303" pitchFamily="18" charset="0"/>
              </a:rPr>
              <a:t>okumenter</a:t>
            </a:r>
          </a:p>
          <a:p>
            <a:pPr marL="285750" indent="-285750">
              <a:buFont typeface="Arial" panose="020B0604020202020204" pitchFamily="34" charset="0"/>
              <a:buChar char="•"/>
            </a:pPr>
            <a:r>
              <a:rPr lang="nb-NO" sz="1400" dirty="0" smtClean="0">
                <a:latin typeface="Georgia" panose="02040502050405020303" pitchFamily="18" charset="0"/>
              </a:rPr>
              <a:t>tilrettelagt </a:t>
            </a:r>
            <a:r>
              <a:rPr lang="nb-NO" sz="1400" dirty="0">
                <a:latin typeface="Georgia" panose="02040502050405020303" pitchFamily="18" charset="0"/>
              </a:rPr>
              <a:t>for saksbehandler å sjekke status på søkers (obligatoriske) dokumenter i </a:t>
            </a:r>
            <a:r>
              <a:rPr lang="nb-NO" sz="1400" dirty="0" smtClean="0">
                <a:latin typeface="Georgia" panose="02040502050405020303" pitchFamily="18" charset="0"/>
              </a:rPr>
              <a:t>FS</a:t>
            </a:r>
          </a:p>
          <a:p>
            <a:endParaRPr lang="nb-NO" sz="1400" dirty="0">
              <a:latin typeface="Georgia" panose="02040502050405020303" pitchFamily="18" charset="0"/>
            </a:endParaRPr>
          </a:p>
          <a:p>
            <a:r>
              <a:rPr lang="nb-NO" sz="1400" b="1" dirty="0" smtClean="0">
                <a:latin typeface="Georgia" panose="02040502050405020303" pitchFamily="18" charset="0"/>
              </a:rPr>
              <a:t>Flyt (saksbehandlerverktøy)</a:t>
            </a:r>
          </a:p>
          <a:p>
            <a:r>
              <a:rPr lang="nb-NO" sz="1400" dirty="0" smtClean="0">
                <a:latin typeface="Georgia" panose="02040502050405020303" pitchFamily="18" charset="0"/>
              </a:rPr>
              <a:t>Flyt er nå i drift på godkjenningssaker og klage på formelle feil. Videreutvikling </a:t>
            </a:r>
            <a:r>
              <a:rPr lang="nb-NO" sz="1400" dirty="0" err="1" smtClean="0">
                <a:latin typeface="Georgia" panose="02040502050405020303" pitchFamily="18" charset="0"/>
              </a:rPr>
              <a:t>mht</a:t>
            </a:r>
            <a:r>
              <a:rPr lang="nb-NO" sz="1400" dirty="0" smtClean="0">
                <a:latin typeface="Georgia" panose="02040502050405020303" pitchFamily="18" charset="0"/>
              </a:rPr>
              <a:t> opptakssøknader kommer, men uklart når.</a:t>
            </a:r>
          </a:p>
          <a:p>
            <a:r>
              <a:rPr lang="nb-NO" sz="1400" dirty="0" smtClean="0">
                <a:latin typeface="Georgia" panose="02040502050405020303" pitchFamily="18" charset="0"/>
              </a:rPr>
              <a:t>UiO </a:t>
            </a:r>
            <a:r>
              <a:rPr lang="nb-NO" sz="1400" dirty="0" smtClean="0">
                <a:latin typeface="Georgia" panose="02040502050405020303" pitchFamily="18" charset="0"/>
              </a:rPr>
              <a:t>har definert hvilke metadata som skal overføres fra FS til </a:t>
            </a:r>
            <a:r>
              <a:rPr lang="nb-NO" sz="1400" dirty="0" smtClean="0">
                <a:latin typeface="Georgia" panose="02040502050405020303" pitchFamily="18" charset="0"/>
              </a:rPr>
              <a:t>Flyt for ph.d.-opptak.</a:t>
            </a:r>
            <a:endParaRPr lang="nb-NO" sz="1400" dirty="0" smtClean="0">
              <a:latin typeface="Georgia" panose="02040502050405020303" pitchFamily="18" charset="0"/>
            </a:endParaRPr>
          </a:p>
          <a:p>
            <a:endParaRPr lang="nb-NO" sz="1400" dirty="0">
              <a:latin typeface="Georgia" panose="02040502050405020303" pitchFamily="18" charset="0"/>
            </a:endParaRPr>
          </a:p>
          <a:p>
            <a:r>
              <a:rPr lang="nb-NO" sz="1400" i="1" dirty="0" smtClean="0">
                <a:latin typeface="Georgia" panose="02040502050405020303" pitchFamily="18" charset="0"/>
              </a:rPr>
              <a:t>Tidsperspektivet på dette arbeidet er helt udefinert og skal gjøres «innimellom». SSD er i kontakt med Unit for å få en  fastere tidsplan.</a:t>
            </a:r>
            <a:endParaRPr lang="en-US" sz="1400" i="1" dirty="0">
              <a:latin typeface="Georgia" panose="02040502050405020303" pitchFamily="18" charset="0"/>
            </a:endParaRPr>
          </a:p>
          <a:p>
            <a:endParaRPr lang="nb-NO" sz="1400" dirty="0" smtClean="0">
              <a:latin typeface="Georgia" panose="02040502050405020303" pitchFamily="18" charset="0"/>
            </a:endParaRPr>
          </a:p>
        </p:txBody>
      </p:sp>
    </p:spTree>
    <p:extLst>
      <p:ext uri="{BB962C8B-B14F-4D97-AF65-F5344CB8AC3E}">
        <p14:creationId xmlns:p14="http://schemas.microsoft.com/office/powerpoint/2010/main" val="1875423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57200" y="620689"/>
            <a:ext cx="2386608" cy="3672408"/>
          </a:xfrm>
        </p:spPr>
        <p:txBody>
          <a:bodyPr>
            <a:normAutofit/>
          </a:bodyPr>
          <a:lstStyle/>
          <a:p>
            <a:pPr marL="0" indent="0">
              <a:buNone/>
            </a:pPr>
            <a:r>
              <a:rPr lang="nb-NO" sz="1400" b="1" dirty="0">
                <a:latin typeface="Georgia" panose="02040502050405020303" pitchFamily="18" charset="0"/>
              </a:rPr>
              <a:t>Hva er Flyt</a:t>
            </a:r>
            <a:r>
              <a:rPr lang="nb-NO" sz="1400" b="1" dirty="0" smtClean="0">
                <a:latin typeface="Georgia" panose="02040502050405020303" pitchFamily="18" charset="0"/>
              </a:rPr>
              <a:t>?</a:t>
            </a:r>
          </a:p>
          <a:p>
            <a:pPr marL="0" indent="0">
              <a:buNone/>
            </a:pPr>
            <a:endParaRPr lang="nb-NO" sz="1400" b="1" dirty="0">
              <a:latin typeface="Georgia" panose="02040502050405020303" pitchFamily="18" charset="0"/>
            </a:endParaRPr>
          </a:p>
          <a:p>
            <a:pPr marL="0" indent="0">
              <a:buNone/>
            </a:pPr>
            <a:r>
              <a:rPr lang="nb-NO" sz="1400" dirty="0">
                <a:latin typeface="Georgia" panose="02040502050405020303" pitchFamily="18" charset="0"/>
              </a:rPr>
              <a:t>Flyt er et solgløtt av et saksbehandlingsverktøy som kan brukes til å kommunisere med </a:t>
            </a:r>
            <a:r>
              <a:rPr lang="nb-NO" sz="1400" dirty="0" smtClean="0">
                <a:latin typeface="Georgia" panose="02040502050405020303" pitchFamily="18" charset="0"/>
              </a:rPr>
              <a:t>søkeren</a:t>
            </a:r>
            <a:r>
              <a:rPr lang="nb-NO" sz="1400" dirty="0">
                <a:latin typeface="Georgia" panose="02040502050405020303" pitchFamily="18" charset="0"/>
              </a:rPr>
              <a:t>, andre saksbehandlere og fagpersoner. </a:t>
            </a:r>
          </a:p>
          <a:p>
            <a:pPr marL="0" indent="0">
              <a:buNone/>
            </a:pPr>
            <a:r>
              <a:rPr lang="nb-NO" sz="1400" dirty="0">
                <a:latin typeface="Georgia" panose="02040502050405020303" pitchFamily="18" charset="0"/>
              </a:rPr>
              <a:t>Verktøyet er fleksibelt og enkelt å bruke.</a:t>
            </a:r>
          </a:p>
          <a:p>
            <a:pPr marL="0" indent="0">
              <a:buNone/>
            </a:pPr>
            <a:r>
              <a:rPr lang="nb-NO" sz="1400" dirty="0">
                <a:latin typeface="Georgia" panose="02040502050405020303" pitchFamily="18" charset="0"/>
              </a:rPr>
              <a:t>Alt som skjer i Flyt loggføres og genererer dokumenter som kan lastes opp i arkivsystemet.</a:t>
            </a:r>
            <a:endParaRPr lang="en-US" sz="1400" dirty="0">
              <a:latin typeface="Georgia" panose="02040502050405020303" pitchFamily="18" charset="0"/>
            </a:endParaRPr>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116632"/>
            <a:ext cx="5256584" cy="66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Pil høyre 5"/>
          <p:cNvSpPr/>
          <p:nvPr/>
        </p:nvSpPr>
        <p:spPr>
          <a:xfrm>
            <a:off x="1547664" y="443711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40415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470</Words>
  <Application>Microsoft Office PowerPoint</Application>
  <PresentationFormat>On-screen Show (4:3)</PresentationFormat>
  <Paragraphs>51</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SimSun</vt:lpstr>
      <vt:lpstr>Arial</vt:lpstr>
      <vt:lpstr>Calibri</vt:lpstr>
      <vt:lpstr>Georgia</vt:lpstr>
      <vt:lpstr>Times New Roman</vt:lpstr>
      <vt:lpstr>Wingdings</vt:lpstr>
      <vt:lpstr>Office-tema</vt:lpstr>
      <vt:lpstr>PowerPoint Presentation</vt:lpstr>
      <vt:lpstr>PowerPoint Presentation</vt:lpstr>
      <vt:lpstr>PowerPoint Presentation</vt:lpstr>
      <vt:lpstr>PowerPoint Presentation</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Ida Rudi Bellizia</dc:creator>
  <cp:lastModifiedBy>Karen Skadsheim Sikkeland</cp:lastModifiedBy>
  <cp:revision>18</cp:revision>
  <dcterms:created xsi:type="dcterms:W3CDTF">2018-08-01T09:26:54Z</dcterms:created>
  <dcterms:modified xsi:type="dcterms:W3CDTF">2018-10-10T09:32:30Z</dcterms:modified>
</cp:coreProperties>
</file>