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2" r:id="rId1"/>
  </p:sldMasterIdLst>
  <p:notesMasterIdLst>
    <p:notesMasterId r:id="rId17"/>
  </p:notesMasterIdLst>
  <p:sldIdLst>
    <p:sldId id="256" r:id="rId2"/>
    <p:sldId id="257" r:id="rId3"/>
    <p:sldId id="265" r:id="rId4"/>
    <p:sldId id="264" r:id="rId5"/>
    <p:sldId id="258" r:id="rId6"/>
    <p:sldId id="268" r:id="rId7"/>
    <p:sldId id="269" r:id="rId8"/>
    <p:sldId id="259" r:id="rId9"/>
    <p:sldId id="270" r:id="rId10"/>
    <p:sldId id="271" r:id="rId11"/>
    <p:sldId id="260" r:id="rId12"/>
    <p:sldId id="272" r:id="rId13"/>
    <p:sldId id="273" r:id="rId14"/>
    <p:sldId id="275" r:id="rId15"/>
    <p:sldId id="263" r:id="rId16"/>
  </p:sldIdLst>
  <p:sldSz cx="12192000" cy="6858000"/>
  <p:notesSz cx="6794500" cy="99314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>
      <p:cViewPr varScale="1">
        <p:scale>
          <a:sx n="125" d="100"/>
          <a:sy n="125" d="100"/>
        </p:scale>
        <p:origin x="29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1646B06-3B63-444C-B05B-A613E3945D72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C57FBF7C-31C3-41B7-84E5-CD0BC7E4E426}">
      <dgm:prSet/>
      <dgm:spPr/>
      <dgm:t>
        <a:bodyPr/>
        <a:lstStyle/>
        <a:p>
          <a:r>
            <a:rPr lang="nb-NO"/>
            <a:t>Overgangen fra studier til jobb</a:t>
          </a:r>
          <a:endParaRPr lang="en-US"/>
        </a:p>
      </dgm:t>
    </dgm:pt>
    <dgm:pt modelId="{7EEA27C1-FCBA-4AA8-8207-F7B804C3430E}" type="parTrans" cxnId="{335C6906-F3F7-4359-9363-39AEAB7FB7AA}">
      <dgm:prSet/>
      <dgm:spPr/>
      <dgm:t>
        <a:bodyPr/>
        <a:lstStyle/>
        <a:p>
          <a:endParaRPr lang="en-US"/>
        </a:p>
      </dgm:t>
    </dgm:pt>
    <dgm:pt modelId="{ABCE74DA-F704-4B24-A96E-B71F1FF9BD58}" type="sibTrans" cxnId="{335C6906-F3F7-4359-9363-39AEAB7FB7AA}">
      <dgm:prSet/>
      <dgm:spPr/>
      <dgm:t>
        <a:bodyPr/>
        <a:lstStyle/>
        <a:p>
          <a:endParaRPr lang="en-US"/>
        </a:p>
      </dgm:t>
    </dgm:pt>
    <dgm:pt modelId="{97BCC0A3-0356-4C53-9213-6164ECCC0FBD}">
      <dgm:prSet/>
      <dgm:spPr/>
      <dgm:t>
        <a:bodyPr/>
        <a:lstStyle/>
        <a:p>
          <a:r>
            <a:rPr lang="nb-NO" dirty="0"/>
            <a:t>Kandidatenes vurdering av arbeidslivsrelevansen av sine studier</a:t>
          </a:r>
          <a:endParaRPr lang="en-US" dirty="0"/>
        </a:p>
      </dgm:t>
    </dgm:pt>
    <dgm:pt modelId="{01BBC3F6-BBFC-447C-9756-61AC9358D824}" type="parTrans" cxnId="{D916EE21-78DF-4A44-990C-78000D60EF41}">
      <dgm:prSet/>
      <dgm:spPr/>
      <dgm:t>
        <a:bodyPr/>
        <a:lstStyle/>
        <a:p>
          <a:endParaRPr lang="en-US"/>
        </a:p>
      </dgm:t>
    </dgm:pt>
    <dgm:pt modelId="{E283D366-214D-4BD2-A4A3-8264E69050D6}" type="sibTrans" cxnId="{D916EE21-78DF-4A44-990C-78000D60EF41}">
      <dgm:prSet/>
      <dgm:spPr/>
      <dgm:t>
        <a:bodyPr/>
        <a:lstStyle/>
        <a:p>
          <a:endParaRPr lang="en-US"/>
        </a:p>
      </dgm:t>
    </dgm:pt>
    <dgm:pt modelId="{92C83AF8-974B-44DF-9D7B-44A4EF653CCB}">
      <dgm:prSet/>
      <dgm:spPr/>
      <dgm:t>
        <a:bodyPr/>
        <a:lstStyle/>
        <a:p>
          <a:r>
            <a:rPr lang="nb-NO" dirty="0"/>
            <a:t>Kandidatenes vurdering av øvrige aktiviteter de har deltatt i gjennom studietiden </a:t>
          </a:r>
          <a:endParaRPr lang="en-US" dirty="0"/>
        </a:p>
      </dgm:t>
    </dgm:pt>
    <dgm:pt modelId="{C850ED0D-8C84-442F-A770-306C9DE98A8A}" type="parTrans" cxnId="{3461B6C0-4525-4408-9152-656BAAAF5FE5}">
      <dgm:prSet/>
      <dgm:spPr/>
      <dgm:t>
        <a:bodyPr/>
        <a:lstStyle/>
        <a:p>
          <a:endParaRPr lang="en-US"/>
        </a:p>
      </dgm:t>
    </dgm:pt>
    <dgm:pt modelId="{6044D478-35FA-448D-ADE6-ED79FCD6C5A0}" type="sibTrans" cxnId="{3461B6C0-4525-4408-9152-656BAAAF5FE5}">
      <dgm:prSet/>
      <dgm:spPr/>
      <dgm:t>
        <a:bodyPr/>
        <a:lstStyle/>
        <a:p>
          <a:endParaRPr lang="en-US"/>
        </a:p>
      </dgm:t>
    </dgm:pt>
    <dgm:pt modelId="{2BC30AB1-83BC-480F-ABA6-9CAB08D9C96F}" type="pres">
      <dgm:prSet presAssocID="{51646B06-3B63-444C-B05B-A613E3945D72}" presName="root" presStyleCnt="0">
        <dgm:presLayoutVars>
          <dgm:dir/>
          <dgm:resizeHandles val="exact"/>
        </dgm:presLayoutVars>
      </dgm:prSet>
      <dgm:spPr/>
    </dgm:pt>
    <dgm:pt modelId="{2BB90443-6B76-4CAA-995B-886CCF8CD4E2}" type="pres">
      <dgm:prSet presAssocID="{C57FBF7C-31C3-41B7-84E5-CD0BC7E4E426}" presName="compNode" presStyleCnt="0"/>
      <dgm:spPr/>
    </dgm:pt>
    <dgm:pt modelId="{FCE2337B-B662-4B85-917B-7CF09F6DA34F}" type="pres">
      <dgm:prSet presAssocID="{C57FBF7C-31C3-41B7-84E5-CD0BC7E4E426}" presName="bgRect" presStyleLbl="bgShp" presStyleIdx="0" presStyleCnt="3"/>
      <dgm:spPr/>
    </dgm:pt>
    <dgm:pt modelId="{69105AD8-5911-4D36-A75A-30EC0CFB6432}" type="pres">
      <dgm:prSet presAssocID="{C57FBF7C-31C3-41B7-84E5-CD0BC7E4E426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3189097C-C5E9-4E75-AADF-C4F1D81E2F33}" type="pres">
      <dgm:prSet presAssocID="{C57FBF7C-31C3-41B7-84E5-CD0BC7E4E426}" presName="spaceRect" presStyleCnt="0"/>
      <dgm:spPr/>
    </dgm:pt>
    <dgm:pt modelId="{D14CA5BE-D3B7-45D1-8D44-E205E9A8E660}" type="pres">
      <dgm:prSet presAssocID="{C57FBF7C-31C3-41B7-84E5-CD0BC7E4E426}" presName="parTx" presStyleLbl="revTx" presStyleIdx="0" presStyleCnt="3">
        <dgm:presLayoutVars>
          <dgm:chMax val="0"/>
          <dgm:chPref val="0"/>
        </dgm:presLayoutVars>
      </dgm:prSet>
      <dgm:spPr/>
    </dgm:pt>
    <dgm:pt modelId="{9A248C33-3336-4ABB-BA5D-0C2834F6A18B}" type="pres">
      <dgm:prSet presAssocID="{ABCE74DA-F704-4B24-A96E-B71F1FF9BD58}" presName="sibTrans" presStyleCnt="0"/>
      <dgm:spPr/>
    </dgm:pt>
    <dgm:pt modelId="{73A8899C-6EA6-4F5A-92CA-0E543C8D2907}" type="pres">
      <dgm:prSet presAssocID="{97BCC0A3-0356-4C53-9213-6164ECCC0FBD}" presName="compNode" presStyleCnt="0"/>
      <dgm:spPr/>
    </dgm:pt>
    <dgm:pt modelId="{586E4310-67ED-4FC6-B593-3B450B2AE306}" type="pres">
      <dgm:prSet presAssocID="{97BCC0A3-0356-4C53-9213-6164ECCC0FBD}" presName="bgRect" presStyleLbl="bgShp" presStyleIdx="1" presStyleCnt="3"/>
      <dgm:spPr/>
    </dgm:pt>
    <dgm:pt modelId="{C68BDCD2-DFE3-4E14-8461-1F4EEA676DBB}" type="pres">
      <dgm:prSet presAssocID="{97BCC0A3-0356-4C53-9213-6164ECCC0FBD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8C4DC2AD-B345-4608-8588-4905329D1473}" type="pres">
      <dgm:prSet presAssocID="{97BCC0A3-0356-4C53-9213-6164ECCC0FBD}" presName="spaceRect" presStyleCnt="0"/>
      <dgm:spPr/>
    </dgm:pt>
    <dgm:pt modelId="{D08FE45D-1AB1-41A6-B2AB-41F040782342}" type="pres">
      <dgm:prSet presAssocID="{97BCC0A3-0356-4C53-9213-6164ECCC0FBD}" presName="parTx" presStyleLbl="revTx" presStyleIdx="1" presStyleCnt="3">
        <dgm:presLayoutVars>
          <dgm:chMax val="0"/>
          <dgm:chPref val="0"/>
        </dgm:presLayoutVars>
      </dgm:prSet>
      <dgm:spPr/>
    </dgm:pt>
    <dgm:pt modelId="{F55CB95E-D166-4B67-ADAA-0F683E682936}" type="pres">
      <dgm:prSet presAssocID="{E283D366-214D-4BD2-A4A3-8264E69050D6}" presName="sibTrans" presStyleCnt="0"/>
      <dgm:spPr/>
    </dgm:pt>
    <dgm:pt modelId="{03807D02-81AA-4805-979E-16C361F45D19}" type="pres">
      <dgm:prSet presAssocID="{92C83AF8-974B-44DF-9D7B-44A4EF653CCB}" presName="compNode" presStyleCnt="0"/>
      <dgm:spPr/>
    </dgm:pt>
    <dgm:pt modelId="{DC819661-28B7-4F12-B7E1-976990849199}" type="pres">
      <dgm:prSet presAssocID="{92C83AF8-974B-44DF-9D7B-44A4EF653CCB}" presName="bgRect" presStyleLbl="bgShp" presStyleIdx="2" presStyleCnt="3"/>
      <dgm:spPr/>
    </dgm:pt>
    <dgm:pt modelId="{67E206FB-B30F-4C83-B1B3-57DD3C81CD10}" type="pres">
      <dgm:prSet presAssocID="{92C83AF8-974B-44DF-9D7B-44A4EF653CCB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D7CB22F3-04D7-4140-9366-A1E80B10FB86}" type="pres">
      <dgm:prSet presAssocID="{92C83AF8-974B-44DF-9D7B-44A4EF653CCB}" presName="spaceRect" presStyleCnt="0"/>
      <dgm:spPr/>
    </dgm:pt>
    <dgm:pt modelId="{E7FF4ADC-85B0-465D-B32C-B3182D4AF4EF}" type="pres">
      <dgm:prSet presAssocID="{92C83AF8-974B-44DF-9D7B-44A4EF653CCB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335C6906-F3F7-4359-9363-39AEAB7FB7AA}" srcId="{51646B06-3B63-444C-B05B-A613E3945D72}" destId="{C57FBF7C-31C3-41B7-84E5-CD0BC7E4E426}" srcOrd="0" destOrd="0" parTransId="{7EEA27C1-FCBA-4AA8-8207-F7B804C3430E}" sibTransId="{ABCE74DA-F704-4B24-A96E-B71F1FF9BD58}"/>
    <dgm:cxn modelId="{D187B010-5821-404A-ABF7-2C3271A6E1D4}" type="presOf" srcId="{C57FBF7C-31C3-41B7-84E5-CD0BC7E4E426}" destId="{D14CA5BE-D3B7-45D1-8D44-E205E9A8E660}" srcOrd="0" destOrd="0" presId="urn:microsoft.com/office/officeart/2018/2/layout/IconVerticalSolidList"/>
    <dgm:cxn modelId="{D916EE21-78DF-4A44-990C-78000D60EF41}" srcId="{51646B06-3B63-444C-B05B-A613E3945D72}" destId="{97BCC0A3-0356-4C53-9213-6164ECCC0FBD}" srcOrd="1" destOrd="0" parTransId="{01BBC3F6-BBFC-447C-9756-61AC9358D824}" sibTransId="{E283D366-214D-4BD2-A4A3-8264E69050D6}"/>
    <dgm:cxn modelId="{5CC13D5B-F0A4-438E-9115-38CCC55B8315}" type="presOf" srcId="{97BCC0A3-0356-4C53-9213-6164ECCC0FBD}" destId="{D08FE45D-1AB1-41A6-B2AB-41F040782342}" srcOrd="0" destOrd="0" presId="urn:microsoft.com/office/officeart/2018/2/layout/IconVerticalSolidList"/>
    <dgm:cxn modelId="{66D1C04E-F3BA-4F52-98F1-826BD35E210A}" type="presOf" srcId="{92C83AF8-974B-44DF-9D7B-44A4EF653CCB}" destId="{E7FF4ADC-85B0-465D-B32C-B3182D4AF4EF}" srcOrd="0" destOrd="0" presId="urn:microsoft.com/office/officeart/2018/2/layout/IconVerticalSolidList"/>
    <dgm:cxn modelId="{07ACB587-E85A-4357-B278-C2356169CDF5}" type="presOf" srcId="{51646B06-3B63-444C-B05B-A613E3945D72}" destId="{2BC30AB1-83BC-480F-ABA6-9CAB08D9C96F}" srcOrd="0" destOrd="0" presId="urn:microsoft.com/office/officeart/2018/2/layout/IconVerticalSolidList"/>
    <dgm:cxn modelId="{3461B6C0-4525-4408-9152-656BAAAF5FE5}" srcId="{51646B06-3B63-444C-B05B-A613E3945D72}" destId="{92C83AF8-974B-44DF-9D7B-44A4EF653CCB}" srcOrd="2" destOrd="0" parTransId="{C850ED0D-8C84-442F-A770-306C9DE98A8A}" sibTransId="{6044D478-35FA-448D-ADE6-ED79FCD6C5A0}"/>
    <dgm:cxn modelId="{35227D60-FFC1-4331-8989-FA8E62A1A0C8}" type="presParOf" srcId="{2BC30AB1-83BC-480F-ABA6-9CAB08D9C96F}" destId="{2BB90443-6B76-4CAA-995B-886CCF8CD4E2}" srcOrd="0" destOrd="0" presId="urn:microsoft.com/office/officeart/2018/2/layout/IconVerticalSolidList"/>
    <dgm:cxn modelId="{05FEAF40-90EE-4006-953E-97F21E6304F4}" type="presParOf" srcId="{2BB90443-6B76-4CAA-995B-886CCF8CD4E2}" destId="{FCE2337B-B662-4B85-917B-7CF09F6DA34F}" srcOrd="0" destOrd="0" presId="urn:microsoft.com/office/officeart/2018/2/layout/IconVerticalSolidList"/>
    <dgm:cxn modelId="{306AF7D4-9ADE-44D9-969D-BC153418CECC}" type="presParOf" srcId="{2BB90443-6B76-4CAA-995B-886CCF8CD4E2}" destId="{69105AD8-5911-4D36-A75A-30EC0CFB6432}" srcOrd="1" destOrd="0" presId="urn:microsoft.com/office/officeart/2018/2/layout/IconVerticalSolidList"/>
    <dgm:cxn modelId="{B31A1BED-2BB8-44D7-B982-00CF88767836}" type="presParOf" srcId="{2BB90443-6B76-4CAA-995B-886CCF8CD4E2}" destId="{3189097C-C5E9-4E75-AADF-C4F1D81E2F33}" srcOrd="2" destOrd="0" presId="urn:microsoft.com/office/officeart/2018/2/layout/IconVerticalSolidList"/>
    <dgm:cxn modelId="{5D77E47D-87C8-45CA-AFE9-CCCB67C56CF5}" type="presParOf" srcId="{2BB90443-6B76-4CAA-995B-886CCF8CD4E2}" destId="{D14CA5BE-D3B7-45D1-8D44-E205E9A8E660}" srcOrd="3" destOrd="0" presId="urn:microsoft.com/office/officeart/2018/2/layout/IconVerticalSolidList"/>
    <dgm:cxn modelId="{184C3C41-9308-434D-BC3D-3796C02FBF9E}" type="presParOf" srcId="{2BC30AB1-83BC-480F-ABA6-9CAB08D9C96F}" destId="{9A248C33-3336-4ABB-BA5D-0C2834F6A18B}" srcOrd="1" destOrd="0" presId="urn:microsoft.com/office/officeart/2018/2/layout/IconVerticalSolidList"/>
    <dgm:cxn modelId="{91B0F214-C849-4C7E-9C44-73CF9FFFC0E6}" type="presParOf" srcId="{2BC30AB1-83BC-480F-ABA6-9CAB08D9C96F}" destId="{73A8899C-6EA6-4F5A-92CA-0E543C8D2907}" srcOrd="2" destOrd="0" presId="urn:microsoft.com/office/officeart/2018/2/layout/IconVerticalSolidList"/>
    <dgm:cxn modelId="{47760917-EB1C-4931-BE16-10FBB6A435F5}" type="presParOf" srcId="{73A8899C-6EA6-4F5A-92CA-0E543C8D2907}" destId="{586E4310-67ED-4FC6-B593-3B450B2AE306}" srcOrd="0" destOrd="0" presId="urn:microsoft.com/office/officeart/2018/2/layout/IconVerticalSolidList"/>
    <dgm:cxn modelId="{9AAA0960-3B71-4743-8E3D-6065EC0C8295}" type="presParOf" srcId="{73A8899C-6EA6-4F5A-92CA-0E543C8D2907}" destId="{C68BDCD2-DFE3-4E14-8461-1F4EEA676DBB}" srcOrd="1" destOrd="0" presId="urn:microsoft.com/office/officeart/2018/2/layout/IconVerticalSolidList"/>
    <dgm:cxn modelId="{45FA330F-7474-4019-A472-C18DA2D01A9C}" type="presParOf" srcId="{73A8899C-6EA6-4F5A-92CA-0E543C8D2907}" destId="{8C4DC2AD-B345-4608-8588-4905329D1473}" srcOrd="2" destOrd="0" presId="urn:microsoft.com/office/officeart/2018/2/layout/IconVerticalSolidList"/>
    <dgm:cxn modelId="{A6DE2047-40DC-4FFB-8B8F-C4864EDAC806}" type="presParOf" srcId="{73A8899C-6EA6-4F5A-92CA-0E543C8D2907}" destId="{D08FE45D-1AB1-41A6-B2AB-41F040782342}" srcOrd="3" destOrd="0" presId="urn:microsoft.com/office/officeart/2018/2/layout/IconVerticalSolidList"/>
    <dgm:cxn modelId="{600662E4-0456-4ED1-8042-608553BE015B}" type="presParOf" srcId="{2BC30AB1-83BC-480F-ABA6-9CAB08D9C96F}" destId="{F55CB95E-D166-4B67-ADAA-0F683E682936}" srcOrd="3" destOrd="0" presId="urn:microsoft.com/office/officeart/2018/2/layout/IconVerticalSolidList"/>
    <dgm:cxn modelId="{B193CB34-A8FC-4402-8FCE-E7345EE4CB59}" type="presParOf" srcId="{2BC30AB1-83BC-480F-ABA6-9CAB08D9C96F}" destId="{03807D02-81AA-4805-979E-16C361F45D19}" srcOrd="4" destOrd="0" presId="urn:microsoft.com/office/officeart/2018/2/layout/IconVerticalSolidList"/>
    <dgm:cxn modelId="{20CBE2F2-2433-4E45-9ED8-7C36A80DECA9}" type="presParOf" srcId="{03807D02-81AA-4805-979E-16C361F45D19}" destId="{DC819661-28B7-4F12-B7E1-976990849199}" srcOrd="0" destOrd="0" presId="urn:microsoft.com/office/officeart/2018/2/layout/IconVerticalSolidList"/>
    <dgm:cxn modelId="{F4B39026-99BE-439B-8565-85E1E19F27F2}" type="presParOf" srcId="{03807D02-81AA-4805-979E-16C361F45D19}" destId="{67E206FB-B30F-4C83-B1B3-57DD3C81CD10}" srcOrd="1" destOrd="0" presId="urn:microsoft.com/office/officeart/2018/2/layout/IconVerticalSolidList"/>
    <dgm:cxn modelId="{0010A293-6010-48DB-836B-B5F087A60271}" type="presParOf" srcId="{03807D02-81AA-4805-979E-16C361F45D19}" destId="{D7CB22F3-04D7-4140-9366-A1E80B10FB86}" srcOrd="2" destOrd="0" presId="urn:microsoft.com/office/officeart/2018/2/layout/IconVerticalSolidList"/>
    <dgm:cxn modelId="{71CAE1F9-F14F-46CF-A127-2499ADF2EE86}" type="presParOf" srcId="{03807D02-81AA-4805-979E-16C361F45D19}" destId="{E7FF4ADC-85B0-465D-B32C-B3182D4AF4E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E2337B-B662-4B85-917B-7CF09F6DA34F}">
      <dsp:nvSpPr>
        <dsp:cNvPr id="0" name=""/>
        <dsp:cNvSpPr/>
      </dsp:nvSpPr>
      <dsp:spPr>
        <a:xfrm>
          <a:off x="0" y="446"/>
          <a:ext cx="10363200" cy="104567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105AD8-5911-4D36-A75A-30EC0CFB6432}">
      <dsp:nvSpPr>
        <dsp:cNvPr id="0" name=""/>
        <dsp:cNvSpPr/>
      </dsp:nvSpPr>
      <dsp:spPr>
        <a:xfrm>
          <a:off x="316318" y="235724"/>
          <a:ext cx="575123" cy="57512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4CA5BE-D3B7-45D1-8D44-E205E9A8E660}">
      <dsp:nvSpPr>
        <dsp:cNvPr id="0" name=""/>
        <dsp:cNvSpPr/>
      </dsp:nvSpPr>
      <dsp:spPr>
        <a:xfrm>
          <a:off x="1207759" y="446"/>
          <a:ext cx="9155440" cy="10456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668" tIns="110668" rIns="110668" bIns="110668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500" kern="1200"/>
            <a:t>Overgangen fra studier til jobb</a:t>
          </a:r>
          <a:endParaRPr lang="en-US" sz="2500" kern="1200"/>
        </a:p>
      </dsp:txBody>
      <dsp:txXfrm>
        <a:off x="1207759" y="446"/>
        <a:ext cx="9155440" cy="1045679"/>
      </dsp:txXfrm>
    </dsp:sp>
    <dsp:sp modelId="{586E4310-67ED-4FC6-B593-3B450B2AE306}">
      <dsp:nvSpPr>
        <dsp:cNvPr id="0" name=""/>
        <dsp:cNvSpPr/>
      </dsp:nvSpPr>
      <dsp:spPr>
        <a:xfrm>
          <a:off x="0" y="1307546"/>
          <a:ext cx="10363200" cy="104567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8BDCD2-DFE3-4E14-8461-1F4EEA676DBB}">
      <dsp:nvSpPr>
        <dsp:cNvPr id="0" name=""/>
        <dsp:cNvSpPr/>
      </dsp:nvSpPr>
      <dsp:spPr>
        <a:xfrm>
          <a:off x="316318" y="1542824"/>
          <a:ext cx="575123" cy="57512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8FE45D-1AB1-41A6-B2AB-41F040782342}">
      <dsp:nvSpPr>
        <dsp:cNvPr id="0" name=""/>
        <dsp:cNvSpPr/>
      </dsp:nvSpPr>
      <dsp:spPr>
        <a:xfrm>
          <a:off x="1207759" y="1307546"/>
          <a:ext cx="9155440" cy="10456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668" tIns="110668" rIns="110668" bIns="110668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500" kern="1200" dirty="0"/>
            <a:t>Kandidatenes vurdering av arbeidslivsrelevansen av sine studier</a:t>
          </a:r>
          <a:endParaRPr lang="en-US" sz="2500" kern="1200" dirty="0"/>
        </a:p>
      </dsp:txBody>
      <dsp:txXfrm>
        <a:off x="1207759" y="1307546"/>
        <a:ext cx="9155440" cy="1045679"/>
      </dsp:txXfrm>
    </dsp:sp>
    <dsp:sp modelId="{DC819661-28B7-4F12-B7E1-976990849199}">
      <dsp:nvSpPr>
        <dsp:cNvPr id="0" name=""/>
        <dsp:cNvSpPr/>
      </dsp:nvSpPr>
      <dsp:spPr>
        <a:xfrm>
          <a:off x="0" y="2614645"/>
          <a:ext cx="10363200" cy="104567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E206FB-B30F-4C83-B1B3-57DD3C81CD10}">
      <dsp:nvSpPr>
        <dsp:cNvPr id="0" name=""/>
        <dsp:cNvSpPr/>
      </dsp:nvSpPr>
      <dsp:spPr>
        <a:xfrm>
          <a:off x="316318" y="2849923"/>
          <a:ext cx="575123" cy="57512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FF4ADC-85B0-465D-B32C-B3182D4AF4EF}">
      <dsp:nvSpPr>
        <dsp:cNvPr id="0" name=""/>
        <dsp:cNvSpPr/>
      </dsp:nvSpPr>
      <dsp:spPr>
        <a:xfrm>
          <a:off x="1207759" y="2614645"/>
          <a:ext cx="9155440" cy="10456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668" tIns="110668" rIns="110668" bIns="110668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500" kern="1200" dirty="0"/>
            <a:t>Kandidatenes vurdering av øvrige aktiviteter de har deltatt i gjennom studietiden </a:t>
          </a:r>
          <a:endParaRPr lang="en-US" sz="2500" kern="1200" dirty="0"/>
        </a:p>
      </dsp:txBody>
      <dsp:txXfrm>
        <a:off x="1207759" y="2614645"/>
        <a:ext cx="9155440" cy="10456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BB9384-D497-4638-924D-5BA1EC613DEF}" type="datetimeFigureOut">
              <a:rPr lang="nb-NO" smtClean="0"/>
              <a:t>02.04.2024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288E91-0974-495F-A88B-93E9F1D9204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84269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5610A-17B4-4656-93CF-E1D9982860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2629" y="1371600"/>
            <a:ext cx="5935540" cy="2696866"/>
          </a:xfrm>
        </p:spPr>
        <p:txBody>
          <a:bodyPr anchor="t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1C80B-DFD6-415B-BA5B-E56E510CD1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2629" y="4584879"/>
            <a:ext cx="5935540" cy="1287887"/>
          </a:xfrm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2065B-06FF-4991-9F8A-4BE25457B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14A80-ACC3-4FC9-9E96-2A8E04A102A9}" type="datetime1">
              <a:rPr lang="en-US" smtClean="0"/>
              <a:t>4/2/2024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DF2FA-C604-45D8-A633-11D3742EC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BK/02.04.2024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E5DA9-2D04-4850-AB9F-BD3538165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78F143B6-F03E-BE56-AFA6-CADF171BF5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36" y="231823"/>
            <a:ext cx="1312984" cy="396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081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8B246-6A68-46BE-9DBD-614FA8CF4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47706-8D18-4093-A7C1-F30D7543C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7C8FC-AAEA-4AB6-9DB5-2503F58F0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D1844-57A6-46EE-B007-42965BF06604}" type="datetime1">
              <a:rPr lang="en-US" smtClean="0"/>
              <a:t>4/2/2024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1616B-3F08-4869-A522-773C38940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BK/02.04.2024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30CE6-9124-4B3A-A912-AE16B5C34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E93B399D-907C-5CAA-8FD5-BB765C4D8E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36" y="231823"/>
            <a:ext cx="1312984" cy="396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082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78885-57B2-4930-BD7D-CBF916EDF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9" y="1709738"/>
            <a:ext cx="9214884" cy="3159974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495E4-2F8B-4CC7-88AC-A312067E6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2628" y="5018567"/>
            <a:ext cx="7907079" cy="107388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85CC9-BAD3-4807-90BB-97DA2D6A6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FAD89-2074-4868-B91C-4CBD6522C0B2}" type="datetime1">
              <a:rPr lang="en-US" smtClean="0"/>
              <a:t>4/2/2024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08CEF-165F-4D7E-9666-5CD0156B4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BK/02.04.2024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EBC3D-3277-4D34-9F67-71040C21E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71A120F7-D094-45FF-BA85-2D0E895F17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36" y="231823"/>
            <a:ext cx="1312984" cy="396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797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77A4-4D01-45B6-9563-0BF13BA72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17E00-96AC-45F0-82B2-9F601E9B93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2849526"/>
            <a:ext cx="5105400" cy="32104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BA30CD-95C0-427B-A571-A7D8A5327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849526"/>
            <a:ext cx="5105400" cy="3210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67CAC-53E4-44AF-BEAC-8FFB96F05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0508D-EB59-4597-BECD-BBC28E56C37D}" type="datetime1">
              <a:rPr lang="en-US" smtClean="0"/>
              <a:t>4/2/2024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3D9F3A-E7F0-45E7-AFA8-0D4A669EC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BK/02.04.2024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5F008B-58BB-45FF-923F-5909DAB49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948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7B549-9E51-42E0-992A-73E775957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8" y="1371599"/>
            <a:ext cx="10442760" cy="93975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A5FDC-7C4B-45FB-8462-E2CE79919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2628" y="2311353"/>
            <a:ext cx="5084947" cy="695372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8B686-2E92-45B9-A3D7-9DCAA0C50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2628" y="3006725"/>
            <a:ext cx="5084947" cy="31829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ADB526-4A44-47B6-8D14-93202E590A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311353"/>
            <a:ext cx="5183188" cy="695372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4177CA-5C13-4311-BFD3-B98FBD942D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006725"/>
            <a:ext cx="5183188" cy="31829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EA255A-4CB5-40CA-B756-1AA5E27C2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C8CA6-EBA1-4FBE-B81B-8A6F9246A85C}" type="datetime1">
              <a:rPr lang="en-US" smtClean="0"/>
              <a:t>4/2/2024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3072C4-10F1-49B8-B0BF-69204EDDC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BK/02.04.2024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5ACC97-44C1-4887-909B-E6732D3C1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090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7D313-943A-47E0-8A7A-DFFBCC297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C25A7-81C8-4AA1-AD9F-C78A451FD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8C34C-611F-45F2-9630-EA820C9F47B6}" type="datetime1">
              <a:rPr lang="en-US" smtClean="0"/>
              <a:t>4/2/2024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F54740-6022-46B2-9C55-B60E96516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BK/02.04.2024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9497C9-6B5E-46D6-8FE9-0A5E0CF7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004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740D3C-270A-401A-810C-2F86BBBB8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DBC2E-AF40-48B3-90CE-7B0A691CAEAF}" type="datetime1">
              <a:rPr lang="en-US" smtClean="0"/>
              <a:t>4/2/2024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CBE9F8-1765-4F36-A4DE-1DB136025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BK/02.04.2024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90CF9E-A6C6-4873-ADBE-7A293931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508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8CDF8-00AD-4441-A6D5-9D7A659E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8" y="1463038"/>
            <a:ext cx="3859397" cy="1471548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330AF-CB7E-420A-AE8A-E02E90325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257AD-2422-4CDA-9C55-700F4B5BF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2628" y="2934586"/>
            <a:ext cx="3859397" cy="29344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1B7454-C1CC-46F2-A6FB-1FE786C48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70A5D-A57A-4945-AF13-BC67EF591BF5}" type="datetime1">
              <a:rPr lang="en-US" smtClean="0"/>
              <a:t>4/2/2024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077DBE-6CC7-421B-AB5E-341E20BD9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BK/02.04.2024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6EAB8F-7526-4CDB-B782-FAD8B3E70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424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1647F-5A61-44C9-81DC-331C9AE5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8" y="1463038"/>
            <a:ext cx="3859397" cy="1471548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627A0F-F1B8-49BE-A0FF-7FE16E3BDC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D1BD6-1519-4431-9FAF-7D4F41299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2628" y="2934586"/>
            <a:ext cx="3859397" cy="29344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A587A0-353B-42C2-BA96-B1ADEDF64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DEC29-90C4-422F-B19C-20839A14E48C}" type="datetime1">
              <a:rPr lang="en-US" smtClean="0"/>
              <a:t>4/2/2024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D5A88E-3957-4B76-B1BE-416402921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BK/02.04.2024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7C5FD-E56A-4C66-8F23-087F95A2F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986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E4BB7-3F30-4C31-9BB2-8EC24FC0A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CF4134-70F5-4EE6-88BE-49D129630C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EABC7-C044-44DE-B303-55A0581DA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88D9-05E9-4CEB-8655-DFA11E2C10B9}" type="datetime1">
              <a:rPr lang="en-US" smtClean="0"/>
              <a:t>4/2/2024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A63E1-5BC5-402E-9916-BAB84BCF0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BK/02.04.2024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EF915-AF64-4ECC-8B1A-B7E6A89B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342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B09414-2AA1-4D8E-A00A-C092FBC92D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98077" y="1401097"/>
            <a:ext cx="2155722" cy="477586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2C3A78-37C5-46D0-9DF4-CB78AF883C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401097"/>
            <a:ext cx="8232058" cy="477586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8705E-925D-4F57-8268-107CE3CF4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ADEEB-6EC2-4DDA-8A05-AE9DD371DB45}" type="datetime1">
              <a:rPr lang="en-US" smtClean="0"/>
              <a:t>4/2/2024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E207E-070D-4EC8-A44C-21F1815FD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BK/02.04.2024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D01D1-C266-4161-A820-C084B9801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176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B4E786-7636-4278-8595-D365D28A7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371601"/>
            <a:ext cx="10363200" cy="118757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740849-7059-4C70-992B-5304D2EE9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399" y="2559171"/>
            <a:ext cx="10363200" cy="33826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FEBF6-CEA6-4332-87B3-697807571C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262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F520CD9C-AF91-4076-B72D-DC311C47197A}" type="datetime1">
              <a:rPr lang="en-US" smtClean="0"/>
              <a:t>4/2/2024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BAF94-621C-43E1-BA0C-410A689903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BK/02.04.2024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D19E5-9E16-48C9-AAE2-0C70679A8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A4C0CD32-A6C8-4BA5-B3DF-D8325E32CAA4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209B62C-3402-4623-9A7C-AA048B56F8C3}"/>
              </a:ext>
            </a:extLst>
          </p:cNvPr>
          <p:cNvCxnSpPr>
            <a:cxnSpLocks/>
          </p:cNvCxnSpPr>
          <p:nvPr/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61B941E2-972F-057D-5509-5D4C3D73B054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36" y="231823"/>
            <a:ext cx="1312984" cy="396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398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85" r:id="rId6"/>
    <p:sldLayoutId id="2147483681" r:id="rId7"/>
    <p:sldLayoutId id="2147483682" r:id="rId8"/>
    <p:sldLayoutId id="2147483683" r:id="rId9"/>
    <p:sldLayoutId id="2147483684" r:id="rId10"/>
    <p:sldLayoutId id="2147483686" r:id="rId11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7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3776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8575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FD1D2CD-954D-4C4D-B505-05EAD159B2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6507BB-E321-71D5-3FCE-549E90CF4E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2628" y="1371600"/>
            <a:ext cx="4843403" cy="3030842"/>
          </a:xfrm>
        </p:spPr>
        <p:txBody>
          <a:bodyPr>
            <a:normAutofit/>
          </a:bodyPr>
          <a:lstStyle/>
          <a:p>
            <a:r>
              <a:rPr lang="nb-NO" sz="3400" dirty="0"/>
              <a:t>Kandidatundersøkelsen 2023</a:t>
            </a:r>
            <a:br>
              <a:rPr lang="nb-NO" sz="3400" dirty="0"/>
            </a:br>
            <a:r>
              <a:rPr lang="nb-NO" sz="2000" dirty="0"/>
              <a:t>Det samfunnsvitenskapelige fakultet</a:t>
            </a:r>
            <a:br>
              <a:rPr lang="nb-NO" sz="3400" dirty="0"/>
            </a:br>
            <a:r>
              <a:rPr lang="nb-NO" sz="3400" dirty="0"/>
              <a:t>	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DCEB2B-0495-4F5B-FA26-3C7FD7A1B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2629" y="4584879"/>
            <a:ext cx="4670660" cy="1287887"/>
          </a:xfrm>
        </p:spPr>
        <p:txBody>
          <a:bodyPr>
            <a:normAutofit/>
          </a:bodyPr>
          <a:lstStyle/>
          <a:p>
            <a:r>
              <a:rPr lang="nb-NO" dirty="0"/>
              <a:t>Kunnskapsgrunnlag</a:t>
            </a:r>
          </a:p>
          <a:p>
            <a:r>
              <a:rPr lang="nb-NO" dirty="0"/>
              <a:t>Kandidater 2018 - 2023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4CFCF3-C7C4-3110-A773-5B4EEFA59D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77" r="42739" b="1"/>
          <a:stretch/>
        </p:blipFill>
        <p:spPr>
          <a:xfrm>
            <a:off x="6515100" y="10"/>
            <a:ext cx="5676900" cy="685799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132AEA7-A24A-45A9-BF8F-D0AFF34DF6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E87B2B98-8426-CB43-2917-36470ACFA5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36" y="231823"/>
            <a:ext cx="1312984" cy="396719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1501C6-A64C-3F57-A4FB-265C9BB38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2628" y="6182820"/>
            <a:ext cx="4040373" cy="365125"/>
          </a:xfrm>
        </p:spPr>
        <p:txBody>
          <a:bodyPr/>
          <a:lstStyle/>
          <a:p>
            <a:pPr algn="l"/>
            <a:r>
              <a:rPr lang="en-US" dirty="0"/>
              <a:t>BK/02.04.2024</a:t>
            </a:r>
          </a:p>
        </p:txBody>
      </p:sp>
    </p:spTree>
    <p:extLst>
      <p:ext uri="{BB962C8B-B14F-4D97-AF65-F5344CB8AC3E}">
        <p14:creationId xmlns:p14="http://schemas.microsoft.com/office/powerpoint/2010/main" val="3192594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DBDA151C-5770-45E4-AAFF-59E7F4038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1DA23D-56BC-1253-A009-74D6DA1D0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570750"/>
            <a:ext cx="10409208" cy="1387934"/>
          </a:xfrm>
        </p:spPr>
        <p:txBody>
          <a:bodyPr anchor="b">
            <a:normAutofit/>
          </a:bodyPr>
          <a:lstStyle/>
          <a:p>
            <a:r>
              <a:rPr lang="nb-NO" dirty="0"/>
              <a:t>Kunnskapsgrunnlag	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62D3963-2153-4637-96E6-E31BD2CE5D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2307479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D525C426-A3C4-62EA-0DBA-51A97D4331F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0843800"/>
              </p:ext>
            </p:extLst>
          </p:nvPr>
        </p:nvGraphicFramePr>
        <p:xfrm>
          <a:off x="914400" y="2559051"/>
          <a:ext cx="10363200" cy="36607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1E0698AB-DB30-AC0F-1411-6C04C519A4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36" y="231823"/>
            <a:ext cx="1312984" cy="396719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0C29D0-8EDB-DC75-8DBE-638B92CB7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BK/02.04.2024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C8B7FA-88F3-1543-DEB3-F3CEAE507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634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D84619-8992-6975-127C-6F40D8D632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1412631"/>
            <a:ext cx="10363200" cy="452919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nb-NO" sz="3000" dirty="0"/>
              <a:t>Kandidatene er fornøyde med utdanningen og kommer raskt i relevant jobb </a:t>
            </a:r>
          </a:p>
          <a:p>
            <a:r>
              <a:rPr lang="nb-NO" sz="1900" dirty="0"/>
              <a:t>8 av 10 fikk jobb før eller rett etter fullført grad, og 9 av 10 er i jobb innen et halvt år.</a:t>
            </a:r>
          </a:p>
          <a:p>
            <a:endParaRPr lang="nb-NO" sz="1900" dirty="0"/>
          </a:p>
          <a:p>
            <a:pPr marL="0" indent="0">
              <a:buNone/>
            </a:pPr>
            <a:r>
              <a:rPr lang="nb-NO" sz="2800" dirty="0"/>
              <a:t>Kontakt med arbeidslivet i studietiden oppleves nyttig</a:t>
            </a:r>
          </a:p>
          <a:p>
            <a:r>
              <a:rPr lang="nb-NO" sz="1900" dirty="0"/>
              <a:t>7 av 10 kandidater har vært i kontakt med arbeidslivet på en eller flere måter i løpet av studietiden.</a:t>
            </a:r>
          </a:p>
          <a:p>
            <a:r>
              <a:rPr lang="nb-NO" sz="1900" dirty="0"/>
              <a:t>6 av 10 har benyttet seg av en eller flere karrieretjenester for studenter ved UiO.</a:t>
            </a:r>
          </a:p>
          <a:p>
            <a:endParaRPr lang="nb-NO" sz="1900" dirty="0"/>
          </a:p>
          <a:p>
            <a:pPr marL="0" indent="0">
              <a:buNone/>
            </a:pPr>
            <a:r>
              <a:rPr lang="nb-NO" sz="2800" dirty="0"/>
              <a:t>Kandidatene har høy kompetanse, men mindre trening i å formidle den til arbeidsgiver</a:t>
            </a:r>
          </a:p>
          <a:p>
            <a:r>
              <a:rPr lang="nb-NO" sz="1900" dirty="0"/>
              <a:t>8 av 10 kandidater oppgir at utdanningen i stor eller svært stor grad har gitt dem teoretisk og metodisk kunnskap, analytiske evner og evne til å arbeide selvstendig</a:t>
            </a:r>
          </a:p>
          <a:p>
            <a:r>
              <a:rPr lang="nb-NO" sz="1900" dirty="0"/>
              <a:t>84 prosent av kandidatene mener utdanningen har gitt dem kompetanse som er viktig i arbeidslivet.</a:t>
            </a:r>
          </a:p>
          <a:p>
            <a:endParaRPr lang="nb-NO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0E3BF2-D49B-49B1-FDF2-CD9DAE750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BK/02.04.2024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5CCFEF-13E4-7B98-0FAA-E2E5CB760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290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969E4-0703-BD9D-E635-C812E01FAB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Svarprosent: 53%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E4E67C-0DCB-678E-1AF0-BD8B55CB74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52C353-B0CB-F081-00FF-20DFEC4895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142" y="2904014"/>
            <a:ext cx="6058513" cy="296875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0DE0740-4C47-E40A-65E3-E6D1B802C8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4087" y="1152144"/>
            <a:ext cx="3790569" cy="481683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1C48995-3985-BAAE-4FA0-B5F6777AB0E3}"/>
              </a:ext>
            </a:extLst>
          </p:cNvPr>
          <p:cNvSpPr/>
          <p:nvPr/>
        </p:nvSpPr>
        <p:spPr>
          <a:xfrm>
            <a:off x="912629" y="4626429"/>
            <a:ext cx="5640570" cy="15239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363CDE1-18F5-6390-4683-5FA4871C5054}"/>
              </a:ext>
            </a:extLst>
          </p:cNvPr>
          <p:cNvSpPr/>
          <p:nvPr/>
        </p:nvSpPr>
        <p:spPr>
          <a:xfrm flipV="1">
            <a:off x="7615572" y="3783873"/>
            <a:ext cx="3663799" cy="14151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7DAE5ECA-BCF2-17DA-15B3-0AD656B96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BK/02.04.2024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33867E11-1DCB-8F15-E84A-36EBE9782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4250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9EC93-E463-D518-134A-8B67DFE69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Nåværende jobbsituasjon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A1FBF82-CCE3-77C7-BBE7-547BF63FED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4400" y="2103436"/>
            <a:ext cx="9307220" cy="4396424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843CBF4-ABEB-EF1D-656C-B53CCC9D923C}"/>
              </a:ext>
            </a:extLst>
          </p:cNvPr>
          <p:cNvSpPr/>
          <p:nvPr/>
        </p:nvSpPr>
        <p:spPr>
          <a:xfrm>
            <a:off x="1101969" y="4144110"/>
            <a:ext cx="8927122" cy="12309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3E6196-C02D-AA05-08FF-90E5D353F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BK/02.04.2024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181E1AA-B484-6C64-63BB-0933DF383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5837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BC58D2E-40FC-7CE3-B1B5-96318B6341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231" y="1202711"/>
            <a:ext cx="5283576" cy="472330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0D721D4-5B17-74DE-E650-84E73F1EC9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266" y="1250316"/>
            <a:ext cx="5787503" cy="472330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74953FB-287D-4348-391B-607788A7EA97}"/>
              </a:ext>
            </a:extLst>
          </p:cNvPr>
          <p:cNvSpPr/>
          <p:nvPr/>
        </p:nvSpPr>
        <p:spPr>
          <a:xfrm>
            <a:off x="6084276" y="3057779"/>
            <a:ext cx="5492260" cy="1504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CEB446E-F644-055E-0EB4-49E90101ADD0}"/>
              </a:ext>
            </a:extLst>
          </p:cNvPr>
          <p:cNvSpPr/>
          <p:nvPr/>
        </p:nvSpPr>
        <p:spPr>
          <a:xfrm>
            <a:off x="545123" y="2901464"/>
            <a:ext cx="4865077" cy="12309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98CCAD9-D656-D86A-8D54-CA8060E937E0}"/>
              </a:ext>
            </a:extLst>
          </p:cNvPr>
          <p:cNvSpPr txBox="1"/>
          <p:nvPr/>
        </p:nvSpPr>
        <p:spPr>
          <a:xfrm>
            <a:off x="545123" y="6154616"/>
            <a:ext cx="54585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 dirty="0"/>
              <a:t>Ekstra: Figur 10, Tabell 10 og 11: Hvilken bransje har din jobb hovedtilknytning, side 24 og 25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021B711F-8BF3-22FF-A191-BABF5B805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BK/02.04.2024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88C44113-A728-C893-1DFE-349B1035A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3357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042FDE0-6CC9-A9ED-8DB1-3C42AD7EC4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706" y="1260230"/>
            <a:ext cx="5087817" cy="496635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9D70B24-AC35-794C-3CA0-45582766A4AC}"/>
              </a:ext>
            </a:extLst>
          </p:cNvPr>
          <p:cNvSpPr/>
          <p:nvPr/>
        </p:nvSpPr>
        <p:spPr>
          <a:xfrm>
            <a:off x="662352" y="3036278"/>
            <a:ext cx="3259018" cy="1295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6AF4A00-5D43-2B2B-5A3B-3416064F0FC8}"/>
              </a:ext>
            </a:extLst>
          </p:cNvPr>
          <p:cNvSpPr txBox="1"/>
          <p:nvPr/>
        </p:nvSpPr>
        <p:spPr>
          <a:xfrm>
            <a:off x="6096000" y="5934200"/>
            <a:ext cx="46657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00" b="1" dirty="0"/>
              <a:t>Ekstra informasjon: </a:t>
            </a:r>
            <a:br>
              <a:rPr lang="nb-NO" sz="800" dirty="0"/>
            </a:br>
            <a:r>
              <a:rPr lang="nb-NO" sz="800" dirty="0"/>
              <a:t>3.5 Bransje (side 24-25) Hvilken bransje har din jobb hovedtilknytning</a:t>
            </a:r>
            <a:br>
              <a:rPr lang="nb-NO" sz="800" dirty="0"/>
            </a:br>
            <a:r>
              <a:rPr lang="nb-NO" sz="800" dirty="0"/>
              <a:t>3.6 Hovedoppgaver (side 26-28) Hvilke hovedoppgaver har du i ditt daglige arbeid?</a:t>
            </a:r>
          </a:p>
          <a:p>
            <a:r>
              <a:rPr lang="nb-NO" sz="800" dirty="0"/>
              <a:t>3.7 Internasjonal arbeidsplass (side 28-29) Har du din arbeidsplass utenfor Norge? 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0458F3F-4DD4-D8D8-3157-05E16EF6F9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108" y="1212084"/>
            <a:ext cx="5775158" cy="443383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AF4112F-A849-B731-BC39-35EC26567C74}"/>
              </a:ext>
            </a:extLst>
          </p:cNvPr>
          <p:cNvSpPr/>
          <p:nvPr/>
        </p:nvSpPr>
        <p:spPr>
          <a:xfrm>
            <a:off x="6096000" y="3165850"/>
            <a:ext cx="5644662" cy="13419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32566C6A-DAAC-8917-CA1C-C44BE8F00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BK/02.04.2024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5983231B-8B9F-BA01-83F0-640836B5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442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263B4-1199-C1F0-0678-684F7C159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Overgangen fra studier til arbeidslivet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53DE085-8041-1697-68EA-3CD8B77FDA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76756" y="2251757"/>
            <a:ext cx="6524490" cy="3617878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23F0720-2BC3-1B55-69BB-106528F801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936" y="2251757"/>
            <a:ext cx="4622844" cy="361787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C2D1BB8-7E98-25A9-059A-2F61178CCA74}"/>
              </a:ext>
            </a:extLst>
          </p:cNvPr>
          <p:cNvSpPr/>
          <p:nvPr/>
        </p:nvSpPr>
        <p:spPr>
          <a:xfrm>
            <a:off x="475117" y="3862755"/>
            <a:ext cx="4501663" cy="1176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B185E9F-66F6-381C-C32B-923BA2BEB74D}"/>
              </a:ext>
            </a:extLst>
          </p:cNvPr>
          <p:cNvSpPr/>
          <p:nvPr/>
        </p:nvSpPr>
        <p:spPr>
          <a:xfrm>
            <a:off x="5240212" y="3868616"/>
            <a:ext cx="6318741" cy="12895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BE7AECF8-4FB3-F91A-E607-C8E565497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BK/02.04.2024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5BA92ED-5AD7-AE15-40A2-ECAFA5024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6464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A4179F-CE26-ED04-DDF2-B3917AB9A6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8C9F97-ED88-65A0-EF87-721F3947FF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64" y="1494692"/>
            <a:ext cx="6659165" cy="3581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306F461-9AC6-99B9-3B4C-3F0611A395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3044" y="1494692"/>
            <a:ext cx="5447648" cy="373966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44067DA-CC15-482B-8AE5-0B1197DF84A5}"/>
              </a:ext>
            </a:extLst>
          </p:cNvPr>
          <p:cNvSpPr/>
          <p:nvPr/>
        </p:nvSpPr>
        <p:spPr>
          <a:xfrm>
            <a:off x="257906" y="3305690"/>
            <a:ext cx="6395138" cy="12330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09B50F6-3196-9489-E64E-60DC4EEF41A4}"/>
              </a:ext>
            </a:extLst>
          </p:cNvPr>
          <p:cNvSpPr/>
          <p:nvPr/>
        </p:nvSpPr>
        <p:spPr>
          <a:xfrm>
            <a:off x="6752492" y="3194538"/>
            <a:ext cx="5181600" cy="1289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FB9F64A7-4043-DC2A-C6A9-497417500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BK/02.04.2024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3EC043F-D2E3-376A-9D80-1B10FD9C8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1843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C72C8D5-8003-52DB-D6CD-874888B6AF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398" y="1371601"/>
            <a:ext cx="5883153" cy="474519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61DB32D-9181-C8F1-3F4A-51B40B0F812D}"/>
              </a:ext>
            </a:extLst>
          </p:cNvPr>
          <p:cNvSpPr/>
          <p:nvPr/>
        </p:nvSpPr>
        <p:spPr>
          <a:xfrm>
            <a:off x="1025767" y="3569460"/>
            <a:ext cx="5615356" cy="1291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AB715C7-B96C-FD54-076D-B21933BED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BK/02.04.2024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85F0B59-9ED3-7E7B-1A41-BAEDEA5C4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7615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B0DF5-8292-3142-65CB-6C7289CDD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Studie- og jobbrelaterte aktiviteter i studietiden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B20069-A8AE-7CCC-C0AA-DEBCE9FD6B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716" y="2200180"/>
            <a:ext cx="6572932" cy="427095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F4E3721-475D-5B50-0041-79250EF4CE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0677" y="2689287"/>
            <a:ext cx="4316923" cy="3724013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ACDFD39-9529-E9FD-8842-4D50F8BE926D}"/>
              </a:ext>
            </a:extLst>
          </p:cNvPr>
          <p:cNvSpPr/>
          <p:nvPr/>
        </p:nvSpPr>
        <p:spPr>
          <a:xfrm>
            <a:off x="597874" y="4271073"/>
            <a:ext cx="10679726" cy="11921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3584D6E8-DBD3-D6DD-CE48-A2CACCC9F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BK/02.04.2024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3C5E7E5E-4F68-A6B2-2B29-D6D21E74D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4528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EDC47DB-480F-D1C0-F393-0C3420120B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256038"/>
            <a:ext cx="9249511" cy="434592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5FA64CD-7A00-B0FE-0ED6-E95CACE6D568}"/>
              </a:ext>
            </a:extLst>
          </p:cNvPr>
          <p:cNvSpPr txBox="1"/>
          <p:nvPr/>
        </p:nvSpPr>
        <p:spPr>
          <a:xfrm>
            <a:off x="1011114" y="5756029"/>
            <a:ext cx="995875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000" b="1" dirty="0"/>
              <a:t>Tabell 37: I hvilken grad har følgende erfaringer vært nyttige for deg inn i videre karriere og arbeidsliv? Brutt ned på fakultet, grad og </a:t>
            </a:r>
            <a:r>
              <a:rPr lang="nb-NO" sz="1000" b="1" dirty="0" err="1"/>
              <a:t>avgangsår</a:t>
            </a:r>
            <a:r>
              <a:rPr lang="nb-NO" sz="1000" b="1" dirty="0"/>
              <a:t>. </a:t>
            </a:r>
          </a:p>
          <a:p>
            <a:r>
              <a:rPr lang="nb-NO" sz="1000" b="1" dirty="0"/>
              <a:t>Gjennomsnittsverdier: 1=Svært lite nyttig, 5=Svært nyttig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80A2ED2-1ADA-CF4E-FCE1-65DF79E5DA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114" y="6238742"/>
            <a:ext cx="8003932" cy="142927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C89770C-C6CA-27F9-940D-48D8F753F094}"/>
              </a:ext>
            </a:extLst>
          </p:cNvPr>
          <p:cNvSpPr/>
          <p:nvPr/>
        </p:nvSpPr>
        <p:spPr>
          <a:xfrm>
            <a:off x="1066797" y="3429000"/>
            <a:ext cx="8886095" cy="11136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8E67E1C9-F0BF-5C94-6B29-38448DD54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BK/02.04.2024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84696190-6766-0E99-FB71-65F760018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6917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369437D-3770-B1DE-1D94-EFFF4D6259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796" y="1865457"/>
            <a:ext cx="6031250" cy="312708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0ED605A-D3C5-9714-0FE9-CED93C686330}"/>
              </a:ext>
            </a:extLst>
          </p:cNvPr>
          <p:cNvSpPr/>
          <p:nvPr/>
        </p:nvSpPr>
        <p:spPr>
          <a:xfrm>
            <a:off x="322383" y="3428999"/>
            <a:ext cx="5773617" cy="1172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6A17B21-8D82-1743-94DE-266CDE85EE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0046" y="1784496"/>
            <a:ext cx="5705512" cy="342094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8D6525F-7EB4-2374-CA57-7B79C92CBD5F}"/>
              </a:ext>
            </a:extLst>
          </p:cNvPr>
          <p:cNvSpPr/>
          <p:nvPr/>
        </p:nvSpPr>
        <p:spPr>
          <a:xfrm>
            <a:off x="6333390" y="3546231"/>
            <a:ext cx="5536225" cy="1172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FA36A5D2-DB35-8FB2-7E78-3F071F9CE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BK/02.04.2024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05B6842B-B574-46CE-C8CD-B0D3D7AA4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4512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4296D-977D-AB4B-4334-CD49499B1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Mer rustet for arbeidslivet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488663-F665-8B3E-CA59-6374727EE9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297722"/>
            <a:ext cx="4686256" cy="4379059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96734F1-0F8B-16AE-0EAA-EBF195E67E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7031" y="2297722"/>
            <a:ext cx="5302900" cy="346492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DC8A62-C430-CD18-700A-4A025671A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BK/02.04.2024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19A1F6-79CA-6E4C-4CA7-8DC3FEDC6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7420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71263A-56E9-323B-E5AB-5A8769DCF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Oppsummering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DF0CD5-1DFB-168F-3455-79CCCEC376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Svarprosent: 53% (2038) - Kandidatundersøkelsen 2018: 43% (1233)</a:t>
            </a:r>
          </a:p>
          <a:p>
            <a:r>
              <a:rPr lang="nb-NO" dirty="0"/>
              <a:t>88% i jobb innen 6 mnd. etter fullført grad</a:t>
            </a:r>
          </a:p>
          <a:p>
            <a:r>
              <a:rPr lang="nb-NO" dirty="0"/>
              <a:t>46% i jobb før fullført utdanning</a:t>
            </a:r>
          </a:p>
          <a:p>
            <a:r>
              <a:rPr lang="nb-NO" dirty="0"/>
              <a:t>68% benyttet seg av karrieretjenester/deltok på arrangement i studietiden</a:t>
            </a:r>
          </a:p>
          <a:p>
            <a:r>
              <a:rPr lang="nb-NO" dirty="0"/>
              <a:t>78% opplevde at utdanningen var relevant/svært relevant for nåværende jobb</a:t>
            </a:r>
          </a:p>
          <a:p>
            <a:r>
              <a:rPr lang="nb-NO" dirty="0"/>
              <a:t>3% arbeidsledige per 1.12.23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AC613B-E732-E073-B1AC-612919ED4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BK/02.04.2024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BE4A17-CF1E-7B14-39A1-E6BC15773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107253"/>
      </p:ext>
    </p:extLst>
  </p:cSld>
  <p:clrMapOvr>
    <a:masterClrMapping/>
  </p:clrMapOvr>
</p:sld>
</file>

<file path=ppt/theme/theme1.xml><?xml version="1.0" encoding="utf-8"?>
<a:theme xmlns:a="http://schemas.openxmlformats.org/drawingml/2006/main" name="DashVTI">
  <a:themeElements>
    <a:clrScheme name="AnalogousFromLightSeedRightStep">
      <a:dk1>
        <a:srgbClr val="000000"/>
      </a:dk1>
      <a:lt1>
        <a:srgbClr val="FFFFFF"/>
      </a:lt1>
      <a:dk2>
        <a:srgbClr val="413124"/>
      </a:dk2>
      <a:lt2>
        <a:srgbClr val="E2E5E8"/>
      </a:lt2>
      <a:accent1>
        <a:srgbClr val="CB9871"/>
      </a:accent1>
      <a:accent2>
        <a:srgbClr val="AEA360"/>
      </a:accent2>
      <a:accent3>
        <a:srgbClr val="98A86D"/>
      </a:accent3>
      <a:accent4>
        <a:srgbClr val="79AF60"/>
      </a:accent4>
      <a:accent5>
        <a:srgbClr val="6AB172"/>
      </a:accent5>
      <a:accent6>
        <a:srgbClr val="61B18B"/>
      </a:accent6>
      <a:hlink>
        <a:srgbClr val="5B86A7"/>
      </a:hlink>
      <a:folHlink>
        <a:srgbClr val="7F7F7F"/>
      </a:folHlink>
    </a:clrScheme>
    <a:fontScheme name="grandview display">
      <a:majorFont>
        <a:latin typeface="Grandview Display"/>
        <a:ea typeface=""/>
        <a:cs typeface=""/>
      </a:majorFont>
      <a:minorFont>
        <a:latin typeface="Grandview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shVTI" id="{0A75137F-CDEB-4E94-A788-9D255EBE1B91}" vid="{DE9A6A09-5855-45A3-8E99-4290ED24057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428</Words>
  <Application>Microsoft Office PowerPoint</Application>
  <PresentationFormat>Widescreen</PresentationFormat>
  <Paragraphs>63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Grandview Display</vt:lpstr>
      <vt:lpstr>DashVTI</vt:lpstr>
      <vt:lpstr>Kandidatundersøkelsen 2023 Det samfunnsvitenskapelige fakultet  </vt:lpstr>
      <vt:lpstr>Kunnskapsgrunnlag </vt:lpstr>
      <vt:lpstr>PowerPoint Presentation</vt:lpstr>
      <vt:lpstr>Svarprosent: 53% </vt:lpstr>
      <vt:lpstr>Nåværende jobbsituasjon</vt:lpstr>
      <vt:lpstr>PowerPoint Presentation</vt:lpstr>
      <vt:lpstr>PowerPoint Presentation</vt:lpstr>
      <vt:lpstr>Overgangen fra studier til arbeidslivet</vt:lpstr>
      <vt:lpstr>PowerPoint Presentation</vt:lpstr>
      <vt:lpstr>PowerPoint Presentation</vt:lpstr>
      <vt:lpstr>Studie- og jobbrelaterte aktiviteter i studietiden</vt:lpstr>
      <vt:lpstr>PowerPoint Presentation</vt:lpstr>
      <vt:lpstr>PowerPoint Presentation</vt:lpstr>
      <vt:lpstr>Mer rustet for arbeidslivet</vt:lpstr>
      <vt:lpstr>Oppsummering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Kandidatundersøkelsen 2023 </dc:title>
  <dc:creator>Barbro Kolbjørnsrud</dc:creator>
  <cp:lastModifiedBy>Barbro Kolbjørnsrud</cp:lastModifiedBy>
  <cp:revision>8</cp:revision>
  <cp:lastPrinted>2024-04-02T13:38:57Z</cp:lastPrinted>
  <dcterms:created xsi:type="dcterms:W3CDTF">2024-04-02T10:28:20Z</dcterms:created>
  <dcterms:modified xsi:type="dcterms:W3CDTF">2024-04-02T13:44:19Z</dcterms:modified>
</cp:coreProperties>
</file>