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300" r:id="rId10"/>
    <p:sldId id="302" r:id="rId11"/>
    <p:sldId id="301" r:id="rId12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B3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78" autoAdjust="0"/>
  </p:normalViewPr>
  <p:slideViewPr>
    <p:cSldViewPr>
      <p:cViewPr varScale="1">
        <p:scale>
          <a:sx n="97" d="100"/>
          <a:sy n="97" d="100"/>
        </p:scale>
        <p:origin x="-2022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759" cy="496253"/>
          </a:xfrm>
          <a:prstGeom prst="rect">
            <a:avLst/>
          </a:prstGeom>
        </p:spPr>
        <p:txBody>
          <a:bodyPr vert="horz" wrap="square" lIns="91303" tIns="45651" rIns="91303" bIns="4565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56" y="0"/>
            <a:ext cx="2944759" cy="496253"/>
          </a:xfrm>
          <a:prstGeom prst="rect">
            <a:avLst/>
          </a:prstGeom>
        </p:spPr>
        <p:txBody>
          <a:bodyPr vert="horz" wrap="square" lIns="91303" tIns="45651" rIns="91303" bIns="4565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715A2C0-982B-45E7-B6E2-7CCB34CEF3AF}" type="datetimeFigureOut">
              <a:rPr lang="nb-NO"/>
              <a:pPr>
                <a:defRPr/>
              </a:pPr>
              <a:t>11.07.2016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6" y="4716781"/>
            <a:ext cx="5434648" cy="4469447"/>
          </a:xfrm>
          <a:prstGeom prst="rect">
            <a:avLst/>
          </a:prstGeom>
        </p:spPr>
        <p:txBody>
          <a:bodyPr vert="horz" wrap="square" lIns="91303" tIns="45651" rIns="91303" bIns="45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562"/>
            <a:ext cx="2944759" cy="496253"/>
          </a:xfrm>
          <a:prstGeom prst="rect">
            <a:avLst/>
          </a:prstGeom>
        </p:spPr>
        <p:txBody>
          <a:bodyPr vert="horz" wrap="square" lIns="91303" tIns="45651" rIns="91303" bIns="4565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56" y="9433562"/>
            <a:ext cx="2944759" cy="496253"/>
          </a:xfrm>
          <a:prstGeom prst="rect">
            <a:avLst/>
          </a:prstGeom>
        </p:spPr>
        <p:txBody>
          <a:bodyPr vert="horz" wrap="square" lIns="91303" tIns="45651" rIns="91303" bIns="4565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1B56306-9592-4C18-819D-320AD2389C3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1744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193" indent="-171193" eaLnBrk="1" hangingPunct="1">
              <a:spcBef>
                <a:spcPct val="0"/>
              </a:spcBef>
              <a:buFontTx/>
              <a:buChar char="•"/>
            </a:pPr>
            <a:endParaRPr lang="nb-NO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1836" indent="-285321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1286" indent="-228257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597800" indent="-228257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4314" indent="-228257" eaLnBrk="0" hangingPunct="0"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fld id="{5EA81280-1D14-46EA-AE1F-E8B2CA6BA841}" type="slidenum">
              <a:rPr lang="nb-NO" sz="1200"/>
              <a:pPr/>
              <a:t>1</a:t>
            </a:fld>
            <a:endParaRPr lang="nb-NO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B56306-9592-4C18-819D-320AD2389C3D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795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9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49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7518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7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275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20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201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357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793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09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7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no/nybruke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tjenester/it/brukernavn-passord/brukeradministrasjo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io.no/tjenester/it/brukernavn-passord/brukeradministrasjon/hjelp/studentautomatik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1"/>
          <p:cNvSpPr>
            <a:spLocks noGrp="1"/>
          </p:cNvSpPr>
          <p:nvPr>
            <p:ph type="subTitle" sz="quarter" idx="1"/>
          </p:nvPr>
        </p:nvSpPr>
        <p:spPr>
          <a:xfrm>
            <a:off x="1043608" y="2780928"/>
            <a:ext cx="7056784" cy="1137022"/>
          </a:xfrm>
        </p:spPr>
        <p:txBody>
          <a:bodyPr/>
          <a:lstStyle/>
          <a:p>
            <a:r>
              <a:rPr lang="nb-NO" dirty="0" smtClean="0">
                <a:latin typeface="Arial" pitchFamily="34" charset="0"/>
                <a:cs typeface="Arial" pitchFamily="34" charset="0"/>
              </a:rPr>
              <a:t>IT-tjenester for studenter ved UiO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3933056"/>
            <a:ext cx="59046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Gruppe for IT-support og driftssenter</a:t>
            </a:r>
            <a:endParaRPr lang="nb-NO" sz="1400" dirty="0"/>
          </a:p>
          <a:p>
            <a:r>
              <a:rPr lang="nb-NO" sz="1400" dirty="0" smtClean="0"/>
              <a:t>19. </a:t>
            </a:r>
            <a:r>
              <a:rPr lang="nb-NO" sz="1400" dirty="0" smtClean="0"/>
              <a:t>juli </a:t>
            </a:r>
            <a:r>
              <a:rPr lang="nb-NO" sz="1400" dirty="0" smtClean="0"/>
              <a:t>2016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Oversikt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Brukerkonto</a:t>
            </a:r>
          </a:p>
          <a:p>
            <a:pPr lvl="1"/>
            <a:r>
              <a:rPr lang="nb-NO" sz="2000" dirty="0" smtClean="0"/>
              <a:t>Opprettelse av nye studentbrukere</a:t>
            </a:r>
          </a:p>
          <a:p>
            <a:r>
              <a:rPr lang="nb-NO" sz="2400" dirty="0" smtClean="0"/>
              <a:t>Passord</a:t>
            </a:r>
            <a:endParaRPr lang="nb-NO" dirty="0" smtClean="0"/>
          </a:p>
          <a:p>
            <a:pPr lvl="1"/>
            <a:r>
              <a:rPr lang="nb-NO" sz="2000" dirty="0" smtClean="0"/>
              <a:t>Passordutsending</a:t>
            </a:r>
          </a:p>
          <a:p>
            <a:r>
              <a:rPr lang="nb-NO" sz="2400" dirty="0" smtClean="0"/>
              <a:t>Tjenester</a:t>
            </a:r>
            <a:endParaRPr lang="nb-NO" dirty="0" smtClean="0"/>
          </a:p>
          <a:p>
            <a:pPr lvl="1"/>
            <a:r>
              <a:rPr lang="nb-NO" sz="2000" dirty="0" smtClean="0"/>
              <a:t>Hvilke tjenester får studenter tilgang til?</a:t>
            </a:r>
          </a:p>
          <a:p>
            <a:r>
              <a:rPr lang="nb-NO" sz="2400" dirty="0" smtClean="0"/>
              <a:t>Utskrift</a:t>
            </a:r>
            <a:endParaRPr lang="nb-NO" dirty="0" smtClean="0"/>
          </a:p>
          <a:p>
            <a:r>
              <a:rPr lang="nb-NO" sz="2400" dirty="0" smtClean="0"/>
              <a:t>Kontaktpunkt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Opprettelse</a:t>
            </a:r>
            <a:r>
              <a:rPr lang="nb-NO" dirty="0" smtClean="0"/>
              <a:t> av nye studentbrukere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Personer uten eksisterende tilknytning til UiO:</a:t>
            </a:r>
            <a:endParaRPr lang="nb-NO" dirty="0" smtClean="0"/>
          </a:p>
          <a:p>
            <a:pPr lvl="1"/>
            <a:r>
              <a:rPr lang="nb-NO" sz="2000" dirty="0" smtClean="0"/>
              <a:t>Tildeles studieplass ved UiO</a:t>
            </a:r>
          </a:p>
          <a:p>
            <a:pPr lvl="1"/>
            <a:r>
              <a:rPr lang="nb-NO" sz="2000" dirty="0" smtClean="0"/>
              <a:t>Informasjon om studenten overføres fra SO til UiOs FS</a:t>
            </a:r>
          </a:p>
          <a:p>
            <a:pPr lvl="1"/>
            <a:r>
              <a:rPr lang="nb-NO" sz="2000" dirty="0" smtClean="0"/>
              <a:t>Studierett innvilges (AF sørger for dette)</a:t>
            </a:r>
          </a:p>
          <a:p>
            <a:pPr lvl="1"/>
            <a:r>
              <a:rPr lang="nb-NO" sz="2000" dirty="0" smtClean="0"/>
              <a:t>Informasjon om studenten overføres fra FS til Cerebrum (UiOs system for identitetsforvaltning og tilgangskontroll)</a:t>
            </a:r>
          </a:p>
          <a:p>
            <a:pPr lvl="1"/>
            <a:r>
              <a:rPr lang="nb-NO" sz="2000" dirty="0" smtClean="0"/>
              <a:t>Det genereres </a:t>
            </a:r>
            <a:r>
              <a:rPr lang="nb-NO" sz="2000" dirty="0" smtClean="0"/>
              <a:t>brukernavn </a:t>
            </a:r>
            <a:r>
              <a:rPr lang="nb-NO" sz="2000" dirty="0" smtClean="0"/>
              <a:t>og </a:t>
            </a:r>
            <a:r>
              <a:rPr lang="nb-NO" sz="2000" dirty="0" smtClean="0"/>
              <a:t>passord</a:t>
            </a:r>
            <a:endParaRPr lang="nb-NO" sz="2000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685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Brukernavn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Tildeles alle studenter</a:t>
            </a:r>
          </a:p>
          <a:p>
            <a:r>
              <a:rPr lang="nb-NO" sz="2400" dirty="0" smtClean="0"/>
              <a:t>Brukernavn gjenbrukes ikke. Man beholder brukernavnet livet ut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05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Passordutsending, høsten </a:t>
            </a:r>
            <a:r>
              <a:rPr lang="nb-NO" sz="3000" dirty="0" smtClean="0"/>
              <a:t>2016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Nye studenter mottar en SMS med sitt brukernavn og lenke til </a:t>
            </a:r>
            <a:r>
              <a:rPr lang="nb-NO" sz="24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https://uio.no/nybruker</a:t>
            </a:r>
            <a:endParaRPr lang="nb-NO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b-NO" sz="2400" dirty="0" smtClean="0">
                <a:cs typeface="Courier New" panose="02070309020205020404" pitchFamily="49" charset="0"/>
              </a:rPr>
              <a:t>SMS sendes til mobilnummeret som er registrert i FS</a:t>
            </a:r>
          </a:p>
          <a:p>
            <a:r>
              <a:rPr lang="nb-NO" sz="2400" dirty="0" smtClean="0">
                <a:cs typeface="Courier New" panose="02070309020205020404" pitchFamily="49" charset="0"/>
              </a:rPr>
              <a:t>SMS sendes ut fortløpende</a:t>
            </a:r>
            <a:r>
              <a:rPr lang="nb-NO" sz="2400" i="1" dirty="0" smtClean="0">
                <a:cs typeface="Courier New" panose="02070309020205020404" pitchFamily="49" charset="0"/>
              </a:rPr>
              <a:t>, </a:t>
            </a:r>
            <a:r>
              <a:rPr lang="nb-NO" sz="2400" dirty="0" smtClean="0">
                <a:cs typeface="Courier New" panose="02070309020205020404" pitchFamily="49" charset="0"/>
              </a:rPr>
              <a:t>så snart studierett er innvilget og studentens bruker har blitt opprettet i Cerebrum</a:t>
            </a:r>
          </a:p>
          <a:p>
            <a:pPr marL="457200" lvl="1" indent="0">
              <a:buNone/>
            </a:pPr>
            <a:endParaRPr lang="nb-NO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053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Studenter som ikke får SMS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Ved problemer kan studenten ta kontakt:</a:t>
            </a:r>
          </a:p>
          <a:p>
            <a:pPr lvl="1"/>
            <a:r>
              <a:rPr lang="nb-NO" sz="2000" dirty="0" smtClean="0"/>
              <a:t>Lokal IT ved enheten (Student-IT, orakeltjeneste, …)</a:t>
            </a:r>
          </a:p>
          <a:p>
            <a:pPr lvl="1"/>
            <a:r>
              <a:rPr lang="nb-NO" sz="2000" dirty="0" smtClean="0"/>
              <a:t>Houston (Campus eller Forskningsparken/Kristen Nygaards Hus)</a:t>
            </a:r>
          </a:p>
          <a:p>
            <a:r>
              <a:rPr lang="nb-NO" sz="2400" dirty="0" smtClean="0"/>
              <a:t>Disse instansene vil kunne skrive ut passordark ved fremvisning av gyldig legitimasjon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853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Hvilke tjenester får studenter tilgang til?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 smtClean="0"/>
              <a:t>Nytt høsten 2016:</a:t>
            </a:r>
          </a:p>
          <a:p>
            <a:endParaRPr lang="nb-NO" sz="2000" dirty="0" smtClean="0"/>
          </a:p>
          <a:p>
            <a:r>
              <a:rPr lang="nb-NO" sz="2000" dirty="0" smtClean="0"/>
              <a:t>Nye programstudenter får nå fullverdig IT-tilgang fra starten av (fra de får </a:t>
            </a:r>
            <a:r>
              <a:rPr lang="nb-NO" sz="2000" dirty="0" err="1" smtClean="0"/>
              <a:t>sms’en</a:t>
            </a:r>
            <a:r>
              <a:rPr lang="nb-NO" sz="2000" dirty="0" smtClean="0"/>
              <a:t>) og slipper å måtte registrere seg og betale semesteravgift for å få bygget ferdig brukerkontoen.</a:t>
            </a:r>
          </a:p>
          <a:p>
            <a:endParaRPr lang="nb-NO" sz="2000" dirty="0" smtClean="0"/>
          </a:p>
          <a:p>
            <a:r>
              <a:rPr lang="nb-NO" sz="2000" dirty="0" smtClean="0"/>
              <a:t>Studenter som ikke betaler semesteravgift innen 01. september (og 01. februar), får avviklet brukerkontoen sin. De får varsel i forkant på vanlig måte.</a:t>
            </a:r>
          </a:p>
          <a:p>
            <a:endParaRPr lang="nb-NO" sz="2000" dirty="0"/>
          </a:p>
          <a:p>
            <a:r>
              <a:rPr lang="nb-NO" sz="2000" dirty="0" smtClean="0"/>
              <a:t>Det er ingen endring på enkeltemnestudentene. Disse får IT-tilganger etter at de har registrert seg og betalt.</a:t>
            </a:r>
          </a:p>
          <a:p>
            <a:endParaRPr lang="nb-NO" sz="2000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600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/>
              <a:t>Hvilke tjenester får studenter tilgang til?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nb-NO" sz="1600" dirty="0" smtClean="0"/>
              <a:t>Nasjonale påloggingstjenester med FEIDE, som brukes av f.eks. </a:t>
            </a:r>
            <a:r>
              <a:rPr lang="nb-NO" sz="1600" dirty="0" err="1" smtClean="0"/>
              <a:t>StudentWeb</a:t>
            </a:r>
            <a:r>
              <a:rPr lang="nb-NO" sz="1600" dirty="0" smtClean="0"/>
              <a:t> og </a:t>
            </a:r>
            <a:r>
              <a:rPr lang="nb-NO" sz="1600" dirty="0" err="1" smtClean="0"/>
              <a:t>Oria</a:t>
            </a:r>
            <a:endParaRPr lang="nb-NO" sz="1600" dirty="0" smtClean="0"/>
          </a:p>
          <a:p>
            <a:pPr lvl="2"/>
            <a:r>
              <a:rPr lang="nb-NO" sz="1600" dirty="0" smtClean="0"/>
              <a:t>Nettsider hos UiO som er forbeholdt UiOs studenter</a:t>
            </a:r>
          </a:p>
          <a:p>
            <a:pPr lvl="2"/>
            <a:r>
              <a:rPr lang="nb-NO" sz="1600" dirty="0" smtClean="0"/>
              <a:t>Brukerinfo.uio.no</a:t>
            </a:r>
          </a:p>
          <a:p>
            <a:pPr lvl="2"/>
            <a:r>
              <a:rPr lang="nb-NO" sz="1600" dirty="0" smtClean="0"/>
              <a:t>Eget </a:t>
            </a:r>
            <a:r>
              <a:rPr lang="nb-NO" sz="1600" dirty="0" smtClean="0"/>
              <a:t>hjemmeområde</a:t>
            </a:r>
          </a:p>
          <a:p>
            <a:pPr lvl="2"/>
            <a:r>
              <a:rPr lang="nb-NO" sz="1600" dirty="0" smtClean="0"/>
              <a:t>Meldingstjenester (e-post</a:t>
            </a:r>
            <a:r>
              <a:rPr lang="nb-NO" sz="1600" dirty="0"/>
              <a:t> </a:t>
            </a:r>
            <a:r>
              <a:rPr lang="nb-NO" sz="1600" dirty="0" smtClean="0"/>
              <a:t>m.m.)</a:t>
            </a:r>
          </a:p>
          <a:p>
            <a:pPr lvl="2"/>
            <a:r>
              <a:rPr lang="nb-NO" sz="1600" dirty="0" smtClean="0"/>
              <a:t>Utskriftstjenester</a:t>
            </a:r>
          </a:p>
          <a:p>
            <a:pPr lvl="2"/>
            <a:r>
              <a:rPr lang="nb-NO" sz="1600" dirty="0" smtClean="0"/>
              <a:t>PC-stuer, programvare og tilgang til nettsider (avhengig av undervisningsmeldinger og studierett)</a:t>
            </a:r>
          </a:p>
          <a:p>
            <a:pPr lvl="2"/>
            <a:r>
              <a:rPr lang="nb-NO" sz="1600" dirty="0" smtClean="0"/>
              <a:t>Fronter (avhengig av undervisnings- og eksamensmeldinger)</a:t>
            </a:r>
          </a:p>
          <a:p>
            <a:pPr lvl="2"/>
            <a:r>
              <a:rPr lang="nb-NO" sz="1600" dirty="0" smtClean="0"/>
              <a:t>Mine studier</a:t>
            </a:r>
            <a:endParaRPr lang="nb-NO" sz="1600" dirty="0" smtClean="0"/>
          </a:p>
          <a:p>
            <a:pPr lvl="2"/>
            <a:r>
              <a:rPr lang="nb-NO" sz="1600" dirty="0" smtClean="0"/>
              <a:t>Andre interne tjenester hos UiO, ved behov (f.eks. Wiki, Blogg)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267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Utskrift for studenter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Betalingsløsning </a:t>
            </a:r>
            <a:r>
              <a:rPr lang="nb-NO" sz="2400" dirty="0" smtClean="0"/>
              <a:t>for kjøp av kvoter via selvbetjeningsportalen på </a:t>
            </a:r>
            <a:r>
              <a:rPr lang="nb-NO" sz="2400" u="sng" dirty="0" smtClean="0"/>
              <a:t>utskrift.uio.no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smtClean="0"/>
              <a:t>Sikker </a:t>
            </a:r>
            <a:r>
              <a:rPr lang="nb-NO" sz="2400" dirty="0" smtClean="0"/>
              <a:t>utskrift (</a:t>
            </a:r>
            <a:r>
              <a:rPr lang="nb-NO" sz="2400" dirty="0" err="1" smtClean="0"/>
              <a:t>pullprint</a:t>
            </a:r>
            <a:r>
              <a:rPr lang="nb-NO" sz="2400" dirty="0" smtClean="0"/>
              <a:t>). Utskriftene ligger i en kø inntil avsender verifiserer seg med sitt studentkort</a:t>
            </a:r>
          </a:p>
          <a:p>
            <a:endParaRPr lang="nb-NO" sz="2400" dirty="0" smtClean="0"/>
          </a:p>
          <a:p>
            <a:r>
              <a:rPr lang="nb-NO" sz="2400" dirty="0" err="1" smtClean="0"/>
              <a:t>Pushprint</a:t>
            </a:r>
            <a:r>
              <a:rPr lang="nb-NO" sz="2400" dirty="0" smtClean="0"/>
              <a:t> på </a:t>
            </a:r>
            <a:r>
              <a:rPr lang="nb-NO" sz="2400" dirty="0" smtClean="0"/>
              <a:t>skrivere hvor det ikke er mulig eller ønskelig å gå over til </a:t>
            </a:r>
            <a:r>
              <a:rPr lang="nb-NO" sz="2400" dirty="0" err="1" smtClean="0"/>
              <a:t>pullprint</a:t>
            </a:r>
            <a:endParaRPr lang="nb-NO" sz="2000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450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Utskrift for </a:t>
            </a:r>
            <a:r>
              <a:rPr lang="nb-NO" sz="3000" dirty="0" smtClean="0"/>
              <a:t>studenter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err="1"/>
              <a:t>Utskriftspenger</a:t>
            </a:r>
            <a:r>
              <a:rPr lang="nb-NO" sz="2400" dirty="0"/>
              <a:t> er ikke inkludert i semesteravgift eller kopiavgift</a:t>
            </a:r>
          </a:p>
          <a:p>
            <a:pPr lvl="1"/>
            <a:r>
              <a:rPr lang="nb-NO" dirty="0"/>
              <a:t>UiO gir fortsatt </a:t>
            </a:r>
            <a:r>
              <a:rPr lang="nb-NO" dirty="0" smtClean="0"/>
              <a:t>studenter </a:t>
            </a:r>
            <a:r>
              <a:rPr lang="nb-NO" dirty="0"/>
              <a:t>inntil 250 frie trykk («100 </a:t>
            </a:r>
            <a:r>
              <a:rPr lang="nb-NO" dirty="0" err="1"/>
              <a:t>credits</a:t>
            </a:r>
            <a:r>
              <a:rPr lang="nb-NO" dirty="0"/>
              <a:t>» i det nye </a:t>
            </a:r>
            <a:r>
              <a:rPr lang="nb-NO" dirty="0" smtClean="0"/>
              <a:t>systemet) </a:t>
            </a:r>
            <a:r>
              <a:rPr lang="nb-NO" dirty="0"/>
              <a:t>per </a:t>
            </a:r>
            <a:r>
              <a:rPr lang="nb-NO" dirty="0" smtClean="0"/>
              <a:t>semester</a:t>
            </a:r>
            <a:endParaRPr lang="nb-NO" sz="2400" dirty="0"/>
          </a:p>
          <a:p>
            <a:endParaRPr lang="nb-NO" sz="2400" dirty="0" smtClean="0"/>
          </a:p>
          <a:p>
            <a:r>
              <a:rPr lang="nb-NO" sz="2400" dirty="0" smtClean="0"/>
              <a:t>Kopiavgift </a:t>
            </a:r>
            <a:r>
              <a:rPr lang="nb-NO" sz="2400" dirty="0" smtClean="0"/>
              <a:t>skal fortsatt betales innen 1. september</a:t>
            </a:r>
          </a:p>
          <a:p>
            <a:endParaRPr lang="nb-NO" sz="2400" dirty="0" smtClean="0"/>
          </a:p>
          <a:p>
            <a:r>
              <a:rPr lang="nb-NO" sz="2400" dirty="0" smtClean="0"/>
              <a:t>Betalt </a:t>
            </a:r>
            <a:r>
              <a:rPr lang="nb-NO" sz="2400" dirty="0" smtClean="0"/>
              <a:t>semesteravgift er ikke det samme som betalt kopiavgift. Dette er to ulike poster i FS</a:t>
            </a:r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660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Kontaktpunkt</a:t>
            </a:r>
            <a:endParaRPr lang="nb-NO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Mer informasjon om brukeradministrasjon på </a:t>
            </a:r>
            <a:r>
              <a:rPr lang="nb-NO" sz="20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http://www.uio.no/tjenester/it/brukernavn-passord/brukeradministrasjon/</a:t>
            </a:r>
            <a:endParaRPr lang="nb-NO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sz="2400" dirty="0" smtClean="0"/>
          </a:p>
          <a:p>
            <a:r>
              <a:rPr lang="nb-NO" sz="2400" dirty="0" smtClean="0"/>
              <a:t>Mer </a:t>
            </a:r>
            <a:r>
              <a:rPr lang="nb-NO" sz="2400" dirty="0" smtClean="0"/>
              <a:t>informasjon om studentautomatikk på </a:t>
            </a:r>
            <a:r>
              <a:rPr lang="nb-NO" sz="2000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http://www.uio.no/tjenester/it/brukernavn-passord/brukeradministrasjon/hjelp/studentautomatikk</a:t>
            </a:r>
            <a:endParaRPr lang="nb-NO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42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uio-7</Template>
  <TotalTime>16883</TotalTime>
  <Words>478</Words>
  <Application>Microsoft Office PowerPoint</Application>
  <PresentationFormat>On-screen Show (4:3)</PresentationFormat>
  <Paragraphs>98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uio-7</vt:lpstr>
      <vt:lpstr>PowerPoint Presentation</vt:lpstr>
      <vt:lpstr>Oversikt</vt:lpstr>
      <vt:lpstr>Opprettelse av nye studentbrukere</vt:lpstr>
      <vt:lpstr>Brukernavn</vt:lpstr>
      <vt:lpstr>Passordutsending, høsten 2016</vt:lpstr>
      <vt:lpstr>Studenter som ikke får SMS</vt:lpstr>
      <vt:lpstr>Hvilke tjenester får studenter tilgang til?</vt:lpstr>
      <vt:lpstr>Hvilke tjenester får studenter tilgang til?</vt:lpstr>
      <vt:lpstr>Utskrift for studenter</vt:lpstr>
      <vt:lpstr>Utskrift for studenter</vt:lpstr>
      <vt:lpstr>Kontaktpunkt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Therese Aa. Johnsen</dc:creator>
  <cp:lastModifiedBy>Rune Olsen</cp:lastModifiedBy>
  <cp:revision>196</cp:revision>
  <cp:lastPrinted>2016-07-11T08:50:40Z</cp:lastPrinted>
  <dcterms:created xsi:type="dcterms:W3CDTF">2011-02-21T20:55:42Z</dcterms:created>
  <dcterms:modified xsi:type="dcterms:W3CDTF">2016-07-11T09:12:49Z</dcterms:modified>
</cp:coreProperties>
</file>