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2" r:id="rId12"/>
    <p:sldId id="301" r:id="rId13"/>
  </p:sldIdLst>
  <p:sldSz cx="9144000" cy="6858000" type="screen4x3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B3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178" autoAdjust="0"/>
  </p:normalViewPr>
  <p:slideViewPr>
    <p:cSldViewPr>
      <p:cViewPr varScale="1">
        <p:scale>
          <a:sx n="77" d="100"/>
          <a:sy n="77" d="100"/>
        </p:scale>
        <p:origin x="-1435" y="-8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715A2C0-982B-45E7-B6E2-7CCB34CEF3AF}" type="datetimeFigureOut">
              <a:rPr lang="nb-NO"/>
              <a:pPr>
                <a:defRPr/>
              </a:pPr>
              <a:t>29.07.2015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1B56306-9592-4C18-819D-320AD2389C3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17449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nb-NO" dirty="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EA81280-1D14-46EA-AE1F-E8B2CA6BA841}" type="slidenum">
              <a:rPr lang="nb-NO" sz="1200" smtClean="0"/>
              <a:pPr/>
              <a:t>1</a:t>
            </a:fld>
            <a:endParaRPr lang="nb-NO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9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49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7518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70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2759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220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201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357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7938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090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77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io.no/nybruke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brukernavn-passord/brukeradministrasjon/hjelp/studentautomatikk/aktivstudent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-ko@admin.uio.no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brukernavn-passord/brukeradministrasjon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io.no/tjenester/it/brukernavn-passord/brukeradministrasjon/hjelp/studentautomatik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1"/>
          <p:cNvSpPr>
            <a:spLocks noGrp="1"/>
          </p:cNvSpPr>
          <p:nvPr>
            <p:ph type="subTitle" sz="quarter" idx="1"/>
          </p:nvPr>
        </p:nvSpPr>
        <p:spPr>
          <a:xfrm>
            <a:off x="1043608" y="2780928"/>
            <a:ext cx="7056784" cy="1137022"/>
          </a:xfrm>
        </p:spPr>
        <p:txBody>
          <a:bodyPr/>
          <a:lstStyle/>
          <a:p>
            <a:r>
              <a:rPr lang="nb-NO" dirty="0" smtClean="0">
                <a:latin typeface="Arial" pitchFamily="34" charset="0"/>
                <a:cs typeface="Arial" pitchFamily="34" charset="0"/>
              </a:rPr>
              <a:t>IT-tjenester for studenter ved UiO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3933056"/>
            <a:ext cx="59046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Gruppe for IT-support og driftssenter</a:t>
            </a:r>
            <a:endParaRPr lang="nb-NO" sz="1400" dirty="0"/>
          </a:p>
          <a:p>
            <a:r>
              <a:rPr lang="nb-NO" sz="1400" dirty="0" smtClean="0"/>
              <a:t>16. juli 2015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Oversikt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Brukerkonto</a:t>
            </a:r>
          </a:p>
          <a:p>
            <a:pPr lvl="1"/>
            <a:r>
              <a:rPr lang="nb-NO" sz="2000" dirty="0" smtClean="0"/>
              <a:t>Opprettelse av nye studentbrukere</a:t>
            </a:r>
          </a:p>
          <a:p>
            <a:r>
              <a:rPr lang="nb-NO" sz="2400" dirty="0" smtClean="0"/>
              <a:t>Passord</a:t>
            </a:r>
            <a:endParaRPr lang="nb-NO" dirty="0" smtClean="0"/>
          </a:p>
          <a:p>
            <a:pPr lvl="1"/>
            <a:r>
              <a:rPr lang="nb-NO" sz="2000" dirty="0" smtClean="0"/>
              <a:t>Passordutsending</a:t>
            </a:r>
          </a:p>
          <a:p>
            <a:r>
              <a:rPr lang="nb-NO" sz="2400" dirty="0" smtClean="0"/>
              <a:t>Tjenester</a:t>
            </a:r>
            <a:endParaRPr lang="nb-NO" dirty="0" smtClean="0"/>
          </a:p>
          <a:p>
            <a:pPr lvl="1"/>
            <a:r>
              <a:rPr lang="nb-NO" sz="2000" dirty="0" smtClean="0"/>
              <a:t>Hvilke tjenester får studenter tilgang til?</a:t>
            </a:r>
          </a:p>
          <a:p>
            <a:r>
              <a:rPr lang="nb-NO" sz="2400" dirty="0" smtClean="0"/>
              <a:t>Utskrift</a:t>
            </a:r>
            <a:endParaRPr lang="nb-NO" dirty="0" smtClean="0"/>
          </a:p>
          <a:p>
            <a:r>
              <a:rPr lang="nb-NO" sz="2400" dirty="0" smtClean="0"/>
              <a:t>Kontaktpunkt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Opprettelse</a:t>
            </a:r>
            <a:r>
              <a:rPr lang="nb-NO" dirty="0" smtClean="0"/>
              <a:t> av nye studentbrukere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Personer uten eksisterende tilknytning til UiO:</a:t>
            </a:r>
            <a:endParaRPr lang="nb-NO" dirty="0" smtClean="0"/>
          </a:p>
          <a:p>
            <a:pPr lvl="1"/>
            <a:r>
              <a:rPr lang="nb-NO" sz="2000" dirty="0" smtClean="0"/>
              <a:t>Tildeles studieplass ved UiO</a:t>
            </a:r>
          </a:p>
          <a:p>
            <a:pPr lvl="1"/>
            <a:r>
              <a:rPr lang="nb-NO" sz="2000" dirty="0" smtClean="0"/>
              <a:t>Informasjon om studenten overføres fra SO til UiOs FS</a:t>
            </a:r>
          </a:p>
          <a:p>
            <a:pPr lvl="1"/>
            <a:r>
              <a:rPr lang="nb-NO" sz="2000" dirty="0" smtClean="0"/>
              <a:t>AF oppretter studierett</a:t>
            </a:r>
          </a:p>
          <a:p>
            <a:pPr lvl="1"/>
            <a:r>
              <a:rPr lang="nb-NO" sz="2000" dirty="0" smtClean="0"/>
              <a:t>Informasjon om studenten overføres fra FS til Cerebrum (UiOs system for identitetsforvaltning og tilgangskontroll)</a:t>
            </a:r>
          </a:p>
          <a:p>
            <a:pPr lvl="1"/>
            <a:r>
              <a:rPr lang="nb-NO" sz="2000" dirty="0" smtClean="0"/>
              <a:t>Det genereres brukernavn og passord for personen</a:t>
            </a:r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685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Brukernavn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Tildeles alle studenter</a:t>
            </a:r>
          </a:p>
          <a:p>
            <a:r>
              <a:rPr lang="nb-NO" sz="2400" dirty="0" smtClean="0"/>
              <a:t>Brukernavn gjenbrukes ikke. Man beholder brukernavnet livet </a:t>
            </a:r>
            <a:r>
              <a:rPr lang="nb-NO" sz="2400" dirty="0" smtClean="0"/>
              <a:t>ut.</a:t>
            </a:r>
            <a:endParaRPr lang="nb-NO" sz="2400" dirty="0" smtClean="0"/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053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Brukernavn</a:t>
            </a:r>
            <a:r>
              <a:rPr lang="nb-NO" sz="3000" dirty="0" smtClean="0"/>
              <a:t>utsending</a:t>
            </a:r>
            <a:r>
              <a:rPr lang="nb-NO" sz="3000" dirty="0" smtClean="0"/>
              <a:t>, høsten 2015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Nye studenter mottar en SMS med sitt brukernavn og lenke til </a:t>
            </a:r>
            <a:r>
              <a:rPr lang="nb-NO" sz="2000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https://uio.no/nybruker</a:t>
            </a:r>
            <a:endParaRPr lang="nb-NO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2400" dirty="0" smtClean="0">
                <a:cs typeface="Courier New" panose="02070309020205020404" pitchFamily="49" charset="0"/>
              </a:rPr>
              <a:t>SMS sendes til mobilnummeret som er registrert i FS</a:t>
            </a:r>
          </a:p>
          <a:p>
            <a:r>
              <a:rPr lang="nb-NO" sz="2400" dirty="0" smtClean="0">
                <a:cs typeface="Courier New" panose="02070309020205020404" pitchFamily="49" charset="0"/>
              </a:rPr>
              <a:t>SMS sendes ut </a:t>
            </a:r>
            <a:r>
              <a:rPr lang="nb-NO" sz="2400" i="1" dirty="0" smtClean="0">
                <a:cs typeface="Courier New" panose="02070309020205020404" pitchFamily="49" charset="0"/>
              </a:rPr>
              <a:t>fortløpende, </a:t>
            </a:r>
            <a:r>
              <a:rPr lang="nb-NO" sz="2400" dirty="0" smtClean="0">
                <a:cs typeface="Courier New" panose="02070309020205020404" pitchFamily="49" charset="0"/>
              </a:rPr>
              <a:t>så snart studierett er </a:t>
            </a:r>
            <a:r>
              <a:rPr lang="nb-NO" sz="2400" dirty="0" smtClean="0">
                <a:cs typeface="Courier New" panose="02070309020205020404" pitchFamily="49" charset="0"/>
              </a:rPr>
              <a:t>opprettet</a:t>
            </a:r>
            <a:r>
              <a:rPr lang="nb-NO" sz="2400" dirty="0" smtClean="0">
                <a:cs typeface="Courier New" panose="02070309020205020404" pitchFamily="49" charset="0"/>
              </a:rPr>
              <a:t> </a:t>
            </a:r>
            <a:r>
              <a:rPr lang="nb-NO" sz="2400" dirty="0" smtClean="0">
                <a:cs typeface="Courier New" panose="02070309020205020404" pitchFamily="49" charset="0"/>
              </a:rPr>
              <a:t>og studentens bruker har blitt opprettet i </a:t>
            </a:r>
            <a:r>
              <a:rPr lang="nb-NO" sz="2400" dirty="0" smtClean="0">
                <a:cs typeface="Courier New" panose="02070309020205020404" pitchFamily="49" charset="0"/>
              </a:rPr>
              <a:t>Cerebrum.</a:t>
            </a:r>
            <a:endParaRPr lang="nb-NO" sz="2400" dirty="0" smtClean="0"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endParaRPr lang="nb-NO" dirty="0" smtClean="0"/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053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Studenter som ikke får SMS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Ved problemer kan studenten </a:t>
            </a:r>
            <a:r>
              <a:rPr lang="nb-NO" sz="2400" dirty="0" smtClean="0"/>
              <a:t>kontakte:</a:t>
            </a:r>
            <a:endParaRPr lang="nb-NO" sz="2400" dirty="0" smtClean="0"/>
          </a:p>
          <a:p>
            <a:pPr lvl="1"/>
            <a:r>
              <a:rPr lang="nb-NO" sz="2000" dirty="0" smtClean="0"/>
              <a:t>Lokal IT ved enheten (Student-IT, orakeltjeneste, …)</a:t>
            </a:r>
          </a:p>
          <a:p>
            <a:pPr lvl="1"/>
            <a:r>
              <a:rPr lang="nb-NO" sz="2000" dirty="0" smtClean="0"/>
              <a:t>Houston (Campus eller Forskningsparken/Kristen Nygaards Hus)</a:t>
            </a:r>
          </a:p>
          <a:p>
            <a:r>
              <a:rPr lang="nb-NO" sz="2400" dirty="0" smtClean="0"/>
              <a:t>Disse </a:t>
            </a:r>
            <a:r>
              <a:rPr lang="nb-NO" sz="2400" dirty="0" smtClean="0"/>
              <a:t>vil kunne skrive ut passordark ved fremvisning av gyldig </a:t>
            </a:r>
            <a:r>
              <a:rPr lang="nb-NO" sz="2400" dirty="0" smtClean="0"/>
              <a:t>legitimasjon.</a:t>
            </a:r>
            <a:endParaRPr lang="nb-NO" sz="2400" dirty="0" smtClean="0"/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853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Hvilke tjenester får studenter tilgang til?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Etter at studierett er </a:t>
            </a:r>
            <a:r>
              <a:rPr lang="nb-NO" sz="2400" dirty="0" smtClean="0"/>
              <a:t>opprettet </a:t>
            </a:r>
            <a:r>
              <a:rPr lang="nb-NO" sz="2400" dirty="0" smtClean="0"/>
              <a:t>og brukerkonto er opprettet i Cerebrum:</a:t>
            </a:r>
          </a:p>
          <a:p>
            <a:pPr lvl="1"/>
            <a:r>
              <a:rPr lang="nb-NO" sz="2000" dirty="0" smtClean="0"/>
              <a:t>Tilgang til </a:t>
            </a:r>
            <a:r>
              <a:rPr lang="nb-NO" sz="2000" dirty="0" err="1" smtClean="0"/>
              <a:t>Studentweb</a:t>
            </a:r>
            <a:endParaRPr lang="nb-NO" sz="2000" dirty="0" smtClean="0"/>
          </a:p>
          <a:p>
            <a:pPr lvl="1"/>
            <a:r>
              <a:rPr lang="nb-NO" sz="2000" dirty="0" smtClean="0"/>
              <a:t>Tilgang til nettsider hos UiO som er forbeholdt UiOs studenter</a:t>
            </a:r>
          </a:p>
          <a:p>
            <a:pPr lvl="1"/>
            <a:r>
              <a:rPr lang="nb-NO" sz="2000" dirty="0"/>
              <a:t>b</a:t>
            </a:r>
            <a:r>
              <a:rPr lang="nb-NO" sz="2000" dirty="0" smtClean="0"/>
              <a:t>rukerinfo.uio.no</a:t>
            </a:r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600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Tilgang til øvrige tjenester for studenter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2000" dirty="0" smtClean="0"/>
              <a:t>Etter studentene har registrert seg og betalt semesteravgift, gis de tilgang til følgende tjenester:</a:t>
            </a:r>
          </a:p>
          <a:p>
            <a:pPr lvl="1"/>
            <a:endParaRPr lang="nb-NO" sz="2000" dirty="0" smtClean="0"/>
          </a:p>
          <a:p>
            <a:pPr lvl="2"/>
            <a:r>
              <a:rPr lang="nb-NO" sz="1600" dirty="0" smtClean="0"/>
              <a:t>Eget hjemmeområde</a:t>
            </a:r>
          </a:p>
          <a:p>
            <a:pPr lvl="2"/>
            <a:r>
              <a:rPr lang="nb-NO" sz="1600" dirty="0" smtClean="0"/>
              <a:t>Meldingstjenester (e-post</a:t>
            </a:r>
            <a:r>
              <a:rPr lang="nb-NO" sz="1600" dirty="0"/>
              <a:t> </a:t>
            </a:r>
            <a:r>
              <a:rPr lang="nb-NO" sz="1600" dirty="0" smtClean="0"/>
              <a:t>m.m.)</a:t>
            </a:r>
          </a:p>
          <a:p>
            <a:pPr lvl="2"/>
            <a:r>
              <a:rPr lang="nb-NO" sz="1600" dirty="0" smtClean="0"/>
              <a:t>Utskriftstjenester</a:t>
            </a:r>
          </a:p>
          <a:p>
            <a:pPr lvl="2"/>
            <a:r>
              <a:rPr lang="nb-NO" sz="1600" dirty="0" smtClean="0"/>
              <a:t>PC-stuer, programvare og tilgang til nettsider (avhengig av undervisningsmeldinger og studierett)</a:t>
            </a:r>
          </a:p>
          <a:p>
            <a:pPr lvl="2"/>
            <a:r>
              <a:rPr lang="nb-NO" sz="1600" dirty="0" smtClean="0"/>
              <a:t>Fronter (avhengig av undervisnings- og eksamensmeldinger)</a:t>
            </a:r>
          </a:p>
          <a:p>
            <a:pPr lvl="2"/>
            <a:r>
              <a:rPr lang="nb-NO" sz="1600" dirty="0" smtClean="0"/>
              <a:t>Nasjonale tjenester med FEIDE-innlogging (f.eks. </a:t>
            </a:r>
            <a:r>
              <a:rPr lang="nb-NO" sz="1600" dirty="0" err="1" smtClean="0"/>
              <a:t>Oria</a:t>
            </a:r>
            <a:r>
              <a:rPr lang="nb-NO" sz="1600" dirty="0" smtClean="0"/>
              <a:t>)</a:t>
            </a:r>
          </a:p>
          <a:p>
            <a:pPr lvl="2"/>
            <a:r>
              <a:rPr lang="nb-NO" sz="1600" dirty="0" smtClean="0"/>
              <a:t>Andre interne tjenester hos UiO, ved behov (f.eks. Wiki, Blogg)</a:t>
            </a:r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267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Øvrig tilgang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2000" dirty="0" smtClean="0"/>
              <a:t>Eksisterende regler for utplukk av aktive studenter finnes på </a:t>
            </a:r>
            <a:r>
              <a:rPr lang="nb-NO" sz="2000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http://www.uio.no/tjenester/it/brukernavn-passord/brukeradministrasjon/hjelp/studentautomatikk/aktivstudent/</a:t>
            </a:r>
            <a:endParaRPr lang="nb-NO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nb-NO" sz="2000" dirty="0" smtClean="0"/>
              <a:t>Studentene får per i dag beholde tilgang til IT-tjenester i ett år etter avsluttede studier</a:t>
            </a:r>
          </a:p>
          <a:p>
            <a:pPr lvl="1"/>
            <a:r>
              <a:rPr lang="nb-NO" sz="2000" dirty="0" smtClean="0"/>
              <a:t>Eventuelle endringer i studentautomatikk og tilgang vil varsles om i god tid via </a:t>
            </a:r>
            <a:r>
              <a:rPr lang="nb-NO" sz="2000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info-ko@admin.uio.no</a:t>
            </a:r>
            <a:endParaRPr lang="nb-NO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30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Ny utskriftsløsning for studenter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Sikker utskrift (</a:t>
            </a:r>
            <a:r>
              <a:rPr lang="nb-NO" sz="2400" dirty="0" err="1"/>
              <a:t>pullprint</a:t>
            </a:r>
            <a:r>
              <a:rPr lang="nb-NO" sz="2400" dirty="0"/>
              <a:t>). Utskriftene ligger i en kø inntil avsender verifiserer seg med sitt studentkort.</a:t>
            </a:r>
          </a:p>
          <a:p>
            <a:r>
              <a:rPr lang="nb-NO" sz="2400" dirty="0" err="1"/>
              <a:t>Pushprint</a:t>
            </a:r>
            <a:r>
              <a:rPr lang="nb-NO" sz="2400" dirty="0"/>
              <a:t> overtar for skrivere hvor det ikke er mulig eller ønskelig å gå over til </a:t>
            </a:r>
            <a:r>
              <a:rPr lang="nb-NO" sz="2400" dirty="0" err="1"/>
              <a:t>pullprint</a:t>
            </a:r>
            <a:r>
              <a:rPr lang="nb-NO" sz="2400" dirty="0" smtClean="0"/>
              <a:t>.</a:t>
            </a:r>
          </a:p>
          <a:p>
            <a:r>
              <a:rPr lang="nb-NO" sz="2400" dirty="0" smtClean="0"/>
              <a:t>Fortsatt gratis </a:t>
            </a:r>
            <a:r>
              <a:rPr lang="nb-NO" sz="2400" dirty="0" err="1" smtClean="0"/>
              <a:t>utskriftskvote</a:t>
            </a:r>
            <a:r>
              <a:rPr lang="nb-NO" sz="2400" dirty="0" smtClean="0"/>
              <a:t> på 250.</a:t>
            </a:r>
          </a:p>
          <a:p>
            <a:r>
              <a:rPr lang="nb-NO" sz="2400" dirty="0"/>
              <a:t>K</a:t>
            </a:r>
            <a:r>
              <a:rPr lang="nb-NO" sz="2400" dirty="0" smtClean="0"/>
              <a:t>an </a:t>
            </a:r>
            <a:r>
              <a:rPr lang="nb-NO" sz="2400" dirty="0"/>
              <a:t>kjøpe ekstra utskrifter via på </a:t>
            </a:r>
            <a:r>
              <a:rPr lang="nb-NO" sz="2400" u="sng" dirty="0" smtClean="0"/>
              <a:t>utskrift.uio.no</a:t>
            </a:r>
            <a:endParaRPr lang="nb-NO" sz="2400" dirty="0" smtClean="0"/>
          </a:p>
          <a:p>
            <a:r>
              <a:rPr lang="nb-NO" sz="2400" dirty="0" smtClean="0"/>
              <a:t>Ikke lenger kjøpe ekstra utskrifter i </a:t>
            </a:r>
            <a:r>
              <a:rPr lang="nb-NO" sz="2400" dirty="0" err="1" smtClean="0"/>
              <a:t>Studentweb</a:t>
            </a:r>
            <a:r>
              <a:rPr lang="nb-NO" sz="2400" dirty="0"/>
              <a:t>.</a:t>
            </a:r>
            <a:endParaRPr lang="nb-NO" sz="2000" dirty="0"/>
          </a:p>
          <a:p>
            <a:endParaRPr lang="nb-NO" sz="2400" dirty="0" smtClean="0"/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450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Ny utskriftsløsning for studenter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err="1"/>
              <a:t>Utskriftspenger</a:t>
            </a:r>
            <a:r>
              <a:rPr lang="nb-NO" sz="2400" dirty="0"/>
              <a:t> er ikke inkludert i semesteravgift eller kopiavgift</a:t>
            </a:r>
          </a:p>
          <a:p>
            <a:pPr lvl="1"/>
            <a:r>
              <a:rPr lang="nb-NO" dirty="0"/>
              <a:t>UiO gir fortsatt </a:t>
            </a:r>
            <a:r>
              <a:rPr lang="nb-NO" dirty="0" smtClean="0"/>
              <a:t>studenter </a:t>
            </a:r>
            <a:r>
              <a:rPr lang="nb-NO" dirty="0"/>
              <a:t>inntil 250 frie trykk («100 </a:t>
            </a:r>
            <a:r>
              <a:rPr lang="nb-NO" dirty="0" err="1"/>
              <a:t>credits</a:t>
            </a:r>
            <a:r>
              <a:rPr lang="nb-NO" dirty="0"/>
              <a:t>» i det nye </a:t>
            </a:r>
            <a:r>
              <a:rPr lang="nb-NO" dirty="0" smtClean="0"/>
              <a:t>systemet) </a:t>
            </a:r>
            <a:r>
              <a:rPr lang="nb-NO" dirty="0"/>
              <a:t>per </a:t>
            </a:r>
            <a:r>
              <a:rPr lang="nb-NO" dirty="0" smtClean="0"/>
              <a:t>semester.</a:t>
            </a:r>
            <a:endParaRPr lang="nb-NO" dirty="0"/>
          </a:p>
          <a:p>
            <a:pPr lvl="1"/>
            <a:r>
              <a:rPr lang="nb-NO" dirty="0"/>
              <a:t>Eksisterende </a:t>
            </a:r>
            <a:r>
              <a:rPr lang="nb-NO" dirty="0" smtClean="0"/>
              <a:t>kvoter i gammel løsning overføres den nye løsningen, slik at ingen «mister» utskrifter de har betalt </a:t>
            </a:r>
            <a:r>
              <a:rPr lang="nb-NO" dirty="0" smtClean="0"/>
              <a:t>for.</a:t>
            </a:r>
            <a:endParaRPr lang="nb-NO" sz="2400" dirty="0"/>
          </a:p>
          <a:p>
            <a:r>
              <a:rPr lang="nb-NO" sz="2400" dirty="0" smtClean="0"/>
              <a:t>Kopiavgift skal fortsatt betales innen 1. </a:t>
            </a:r>
            <a:r>
              <a:rPr lang="nb-NO" sz="2400" smtClean="0"/>
              <a:t>september.</a:t>
            </a:r>
            <a:endParaRPr lang="nb-NO" sz="2400" dirty="0" smtClean="0"/>
          </a:p>
          <a:p>
            <a:r>
              <a:rPr lang="nb-NO" sz="2400" dirty="0" smtClean="0"/>
              <a:t>Betalt semesteravgift er ikke det samme som betalt kopiavgift</a:t>
            </a:r>
            <a:r>
              <a:rPr lang="nb-NO" sz="2400" dirty="0" smtClean="0"/>
              <a:t>.</a:t>
            </a:r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660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Kontaktpunkt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Mer informasjon om brukeradministrasjon på </a:t>
            </a:r>
            <a:r>
              <a:rPr lang="nb-NO" sz="2000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http://www.uio.no/tjenester/it/brukernavn-passord/brukeradministrasjon/</a:t>
            </a:r>
            <a:endParaRPr lang="nb-NO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2400" dirty="0" smtClean="0"/>
              <a:t>Mer informasjon om studentautomatikk på </a:t>
            </a:r>
            <a:r>
              <a:rPr lang="nb-NO" sz="2000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http://www.uio.no/tjenester/it/brukernavn-passord/brukeradministrasjon/hjelp/studentautomatikk</a:t>
            </a:r>
            <a:endParaRPr lang="nb-NO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42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7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uio-7</Template>
  <TotalTime>18396</TotalTime>
  <Words>498</Words>
  <Application>Microsoft Office PowerPoint</Application>
  <PresentationFormat>Skjermfremvisning (4:3)</PresentationFormat>
  <Paragraphs>99</Paragraphs>
  <Slides>12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uio-7</vt:lpstr>
      <vt:lpstr>PowerPoint-presentasjon</vt:lpstr>
      <vt:lpstr>Oversikt</vt:lpstr>
      <vt:lpstr>Opprettelse av nye studentbrukere</vt:lpstr>
      <vt:lpstr>Brukernavn</vt:lpstr>
      <vt:lpstr>Brukernavnutsending, høsten 2015</vt:lpstr>
      <vt:lpstr>Studenter som ikke får SMS</vt:lpstr>
      <vt:lpstr>Hvilke tjenester får studenter tilgang til?</vt:lpstr>
      <vt:lpstr>Tilgang til øvrige tjenester for studenter</vt:lpstr>
      <vt:lpstr>Øvrig tilgang</vt:lpstr>
      <vt:lpstr>Ny utskriftsløsning for studenter</vt:lpstr>
      <vt:lpstr>Ny utskriftsløsning for studenter</vt:lpstr>
      <vt:lpstr>Kontaktpunkt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Therese Aa. Johnsen</dc:creator>
  <cp:lastModifiedBy>lenaf</cp:lastModifiedBy>
  <cp:revision>199</cp:revision>
  <cp:lastPrinted>2011-09-29T09:12:15Z</cp:lastPrinted>
  <dcterms:created xsi:type="dcterms:W3CDTF">2011-02-21T20:55:42Z</dcterms:created>
  <dcterms:modified xsi:type="dcterms:W3CDTF">2015-07-29T09:24:21Z</dcterms:modified>
</cp:coreProperties>
</file>