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72" r:id="rId9"/>
    <p:sldId id="273" r:id="rId10"/>
    <p:sldId id="267" r:id="rId11"/>
    <p:sldId id="271" r:id="rId12"/>
    <p:sldId id="263" r:id="rId13"/>
    <p:sldId id="262" r:id="rId14"/>
    <p:sldId id="265" r:id="rId15"/>
  </p:sldIdLst>
  <p:sldSz cx="9144000" cy="6858000" type="screen4x3"/>
  <p:notesSz cx="6723063" cy="9853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9714" autoAdjust="0"/>
  </p:normalViewPr>
  <p:slideViewPr>
    <p:cSldViewPr>
      <p:cViewPr>
        <p:scale>
          <a:sx n="118" d="100"/>
          <a:sy n="118" d="100"/>
        </p:scale>
        <p:origin x="-2166" y="21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180" y="0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04.08.2015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180" y="9359222"/>
            <a:ext cx="2913327" cy="492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4697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9736" y="0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22837" cy="3694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409" y="4680466"/>
            <a:ext cx="4930246" cy="443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932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9736" y="9360932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9494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CFE67-21C4-A54B-88DF-6719C6D58C70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87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55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opptaksinfo@admin.uio.no" TargetMode="External"/><Relationship Id="rId2" Type="http://schemas.openxmlformats.org/officeDocument/2006/relationships/hyperlink" Target="mailto:studentinfo@admin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4077072"/>
            <a:ext cx="7543800" cy="1008112"/>
          </a:xfrm>
        </p:spPr>
        <p:txBody>
          <a:bodyPr/>
          <a:lstStyle/>
          <a:p>
            <a:pPr eaLnBrk="1" hangingPunct="1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1800" dirty="0" smtClean="0"/>
              <a:t>Silje Winther og Mali Ø. Haugen</a:t>
            </a:r>
            <a:br>
              <a:rPr lang="nb-NO" sz="1800" dirty="0" smtClean="0"/>
            </a:br>
            <a:r>
              <a:rPr lang="nb-NO" sz="1800" dirty="0" smtClean="0"/>
              <a:t>Seksjon opptak og tilrettelegging</a:t>
            </a:r>
            <a:br>
              <a:rPr lang="nb-NO" sz="1800" dirty="0" smtClean="0"/>
            </a:br>
            <a:endParaRPr lang="nb-NO" sz="18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2492896"/>
            <a:ext cx="7687816" cy="1512168"/>
          </a:xfrm>
        </p:spPr>
        <p:txBody>
          <a:bodyPr/>
          <a:lstStyle/>
          <a:p>
            <a:pPr eaLnBrk="1" hangingPunct="1"/>
            <a:r>
              <a:rPr lang="nb-NO" sz="4000" b="1" dirty="0" smtClean="0"/>
              <a:t>Opptak til UiO 2015</a:t>
            </a:r>
          </a:p>
          <a:p>
            <a:pPr eaLnBrk="1" hangingPunct="1"/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45797F-2A05-D045-9416-4A8510A8F08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Årets NOM-opptak i tall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UiO har </a:t>
            </a:r>
            <a:r>
              <a:rPr lang="nb-NO" dirty="0" smtClean="0">
                <a:solidFill>
                  <a:srgbClr val="FF0000"/>
                </a:solidFill>
              </a:rPr>
              <a:t>98</a:t>
            </a:r>
            <a:r>
              <a:rPr lang="nb-NO" dirty="0" smtClean="0"/>
              <a:t> søknadsalternativer i det samordna opptaket</a:t>
            </a:r>
          </a:p>
          <a:p>
            <a:pPr eaLnBrk="1" hangingPunct="1"/>
            <a:r>
              <a:rPr lang="nb-NO" dirty="0" smtClean="0"/>
              <a:t>UiO hadde </a:t>
            </a:r>
            <a:r>
              <a:rPr lang="nb-NO" dirty="0" smtClean="0">
                <a:solidFill>
                  <a:srgbClr val="FF0000"/>
                </a:solidFill>
              </a:rPr>
              <a:t>17779 </a:t>
            </a:r>
            <a:r>
              <a:rPr lang="nb-NO" dirty="0" smtClean="0"/>
              <a:t>1.prioritetssøkere</a:t>
            </a:r>
          </a:p>
          <a:p>
            <a:pPr eaLnBrk="1" hangingPunct="1"/>
            <a:r>
              <a:rPr lang="nb-NO" dirty="0" smtClean="0"/>
              <a:t>Antall tilbud: ca </a:t>
            </a:r>
            <a:r>
              <a:rPr lang="nb-NO" dirty="0" smtClean="0">
                <a:solidFill>
                  <a:srgbClr val="FF0000"/>
                </a:solidFill>
              </a:rPr>
              <a:t>10000</a:t>
            </a:r>
            <a:r>
              <a:rPr lang="nb-NO" dirty="0" smtClean="0"/>
              <a:t> (inkludert overbooking)</a:t>
            </a:r>
          </a:p>
          <a:p>
            <a:pPr lvl="1" eaLnBrk="1" hangingPunct="1"/>
            <a:r>
              <a:rPr lang="nb-NO" dirty="0" smtClean="0"/>
              <a:t>Opptaksrammen er på </a:t>
            </a:r>
            <a:r>
              <a:rPr lang="nb-NO" dirty="0" smtClean="0">
                <a:solidFill>
                  <a:srgbClr val="FF0000"/>
                </a:solidFill>
              </a:rPr>
              <a:t>5994</a:t>
            </a:r>
            <a:endParaRPr lang="nb-NO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862608"/>
          </a:xfrm>
        </p:spPr>
        <p:txBody>
          <a:bodyPr/>
          <a:lstStyle/>
          <a:p>
            <a:r>
              <a:rPr lang="nb-NO" sz="2800" dirty="0" smtClean="0"/>
              <a:t>Hovedopptaket</a:t>
            </a:r>
            <a:endParaRPr lang="nb-NO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71600" y="1628800"/>
            <a:ext cx="7696200" cy="1296144"/>
          </a:xfrm>
        </p:spPr>
        <p:txBody>
          <a:bodyPr/>
          <a:lstStyle/>
          <a:p>
            <a:r>
              <a:rPr lang="nb-NO" dirty="0"/>
              <a:t>Svar ble publisert i nettsøknadene </a:t>
            </a:r>
            <a:r>
              <a:rPr lang="nb-NO" b="1" dirty="0">
                <a:solidFill>
                  <a:srgbClr val="FF0000"/>
                </a:solidFill>
              </a:rPr>
              <a:t>17. juli</a:t>
            </a:r>
          </a:p>
          <a:p>
            <a:r>
              <a:rPr lang="nb-NO" dirty="0"/>
              <a:t>Svarfrist </a:t>
            </a:r>
            <a:r>
              <a:rPr lang="nb-NO" b="1" dirty="0">
                <a:solidFill>
                  <a:srgbClr val="FF0000"/>
                </a:solidFill>
              </a:rPr>
              <a:t>26. juli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9" name="Title 6"/>
          <p:cNvSpPr txBox="1">
            <a:spLocks/>
          </p:cNvSpPr>
          <p:nvPr/>
        </p:nvSpPr>
        <p:spPr bwMode="auto">
          <a:xfrm>
            <a:off x="899592" y="2924944"/>
            <a:ext cx="76962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2800" b="1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Suppleringsopptak</a:t>
            </a:r>
            <a:endParaRPr kumimoji="0" lang="nb-NO" sz="2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7"/>
          <p:cNvSpPr txBox="1">
            <a:spLocks/>
          </p:cNvSpPr>
          <p:nvPr/>
        </p:nvSpPr>
        <p:spPr bwMode="auto">
          <a:xfrm>
            <a:off x="983196" y="3933056"/>
            <a:ext cx="76962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Nasjonalt suppleringsopptak </a:t>
            </a:r>
            <a:r>
              <a:rPr kumimoji="0" lang="nb-NO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29.juli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Svarfrist</a:t>
            </a:r>
            <a:r>
              <a:rPr kumimoji="0" lang="nb-NO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var </a:t>
            </a:r>
            <a:r>
              <a:rPr kumimoji="0" lang="nb-NO" sz="28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august</a:t>
            </a:r>
            <a:endParaRPr kumimoji="0" lang="nb-NO" sz="2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Eventuelle etterfyllingsopptak</a:t>
            </a:r>
            <a:r>
              <a:rPr kumimoji="0" lang="nb-NO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fra </a:t>
            </a:r>
            <a:r>
              <a:rPr lang="nb-NO" sz="2800" kern="0" dirty="0">
                <a:latin typeface="+mn-lt"/>
                <a:ea typeface="+mn-ea"/>
                <a:cs typeface="+mn-cs"/>
              </a:rPr>
              <a:t>5</a:t>
            </a:r>
            <a:r>
              <a:rPr kumimoji="0" lang="nb-NO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august</a:t>
            </a:r>
            <a:endParaRPr kumimoji="0" lang="nb-NO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Overbooking og ventelister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Overbooking av studier</a:t>
            </a:r>
          </a:p>
          <a:p>
            <a:r>
              <a:rPr lang="nb-NO" dirty="0" smtClean="0"/>
              <a:t>UiO oppgir ventelisteplassering i svarbrevet kun på studier der vi forventer etterfylling</a:t>
            </a:r>
          </a:p>
          <a:p>
            <a:pPr lvl="1"/>
            <a:r>
              <a:rPr lang="nb-NO" dirty="0" smtClean="0"/>
              <a:t>primært helsefagene</a:t>
            </a:r>
          </a:p>
          <a:p>
            <a:pPr lvl="1"/>
            <a:r>
              <a:rPr lang="nb-NO" dirty="0" smtClean="0"/>
              <a:t>De andre: ”Studiet blir trolig ikke etterfylt, men du kan fortsette å stå på venteliste hvis du ønsker det” (sitat svarbrev)</a:t>
            </a:r>
            <a:endParaRPr lang="nb-NO" dirty="0" smtClean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945" y="0"/>
            <a:ext cx="667011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2UP - tekst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 smtClean="0"/>
              <a:t>Vi ser at du allerede studerer på </a:t>
            </a:r>
            <a:r>
              <a:rPr lang="nb-NO" sz="1800" dirty="0" err="1" smtClean="0"/>
              <a:t>bachelorprogrammet</a:t>
            </a:r>
            <a:r>
              <a:rPr lang="nb-NO" sz="1800" dirty="0" smtClean="0"/>
              <a:t> Utviklingsstudier. Dersom du tar imot tilbudet om studieplassen i dette brevet, vil vi samtidig avslutte din studieplass på </a:t>
            </a:r>
            <a:r>
              <a:rPr lang="nb-NO" sz="1800" dirty="0" err="1" smtClean="0"/>
              <a:t>bachelorprogrammet</a:t>
            </a:r>
            <a:r>
              <a:rPr lang="nb-NO" sz="1800" dirty="0" smtClean="0"/>
              <a:t> Utviklingsstudier. Dersom du har meldinger til undervisning og eksamen, men ikke ønsker å ta emnene, har du selv ansvar for at meldingene blir slettet. Dersom du planlegger å studere på flere studieprogrammer samtidig, må du kontakte informasjonstjenesten for det studieprogrammet du allerede studerer på, senest </a:t>
            </a:r>
            <a:r>
              <a:rPr lang="nb-NO" sz="1800" dirty="0" smtClean="0">
                <a:solidFill>
                  <a:srgbClr val="FF0000"/>
                </a:solidFill>
              </a:rPr>
              <a:t>13. august 2015 </a:t>
            </a:r>
            <a:r>
              <a:rPr lang="nb-NO" sz="1800" dirty="0" smtClean="0"/>
              <a:t>for å opprettholde studieplassen og avklare spørsmål rundt din studiesituasjon.</a:t>
            </a:r>
            <a:endParaRPr lang="nb-NO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790600"/>
          </a:xfrm>
        </p:spPr>
        <p:txBody>
          <a:bodyPr/>
          <a:lstStyle/>
          <a:p>
            <a:r>
              <a:rPr lang="nb-NO" dirty="0" smtClean="0"/>
              <a:t>Ledige studieplasser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11216"/>
          </a:xfrm>
        </p:spPr>
        <p:txBody>
          <a:bodyPr/>
          <a:lstStyle/>
          <a:p>
            <a:r>
              <a:rPr lang="nb-NO" dirty="0" smtClean="0"/>
              <a:t>= det gamle «</a:t>
            </a:r>
            <a:r>
              <a:rPr lang="nb-NO" dirty="0" err="1" smtClean="0"/>
              <a:t>Restetorget</a:t>
            </a:r>
            <a:r>
              <a:rPr lang="nb-NO" dirty="0" smtClean="0"/>
              <a:t>»</a:t>
            </a:r>
            <a:endParaRPr lang="nb-NO" sz="2000" b="1" dirty="0" smtClean="0"/>
          </a:p>
          <a:p>
            <a:r>
              <a:rPr lang="nb-NO" dirty="0" smtClean="0"/>
              <a:t>19. juli kl 0900: SO la ut liste over ledige studieplasser, </a:t>
            </a:r>
            <a:r>
              <a:rPr lang="nb-NO" dirty="0"/>
              <a:t>og n</a:t>
            </a:r>
            <a:r>
              <a:rPr lang="nb-NO" dirty="0" smtClean="0"/>
              <a:t>ye </a:t>
            </a:r>
            <a:r>
              <a:rPr lang="nb-NO" dirty="0"/>
              <a:t>søkere </a:t>
            </a:r>
            <a:r>
              <a:rPr lang="nb-NO" dirty="0" smtClean="0"/>
              <a:t>kunne </a:t>
            </a:r>
            <a:r>
              <a:rPr lang="nb-NO" dirty="0"/>
              <a:t>registrere seg som brukere </a:t>
            </a:r>
            <a:r>
              <a:rPr lang="nb-NO" dirty="0" smtClean="0"/>
              <a:t>(kan kun registrere </a:t>
            </a:r>
            <a:r>
              <a:rPr lang="nb-NO" dirty="0"/>
              <a:t>personalia) i nettsøknaden</a:t>
            </a:r>
            <a:r>
              <a:rPr lang="nb-NO" dirty="0" smtClean="0"/>
              <a:t>.</a:t>
            </a:r>
          </a:p>
          <a:p>
            <a:r>
              <a:rPr lang="nb-NO" dirty="0" smtClean="0"/>
              <a:t>20. juli kl 0900:  Søkere kunne søke om ledige studieplasser</a:t>
            </a:r>
          </a:p>
          <a:p>
            <a:r>
              <a:rPr lang="nb-NO" dirty="0" smtClean="0"/>
              <a:t>UiO tilbyr ikke plasser på «Ledige studieplasser» i år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934616"/>
          </a:xfrm>
        </p:spPr>
        <p:txBody>
          <a:bodyPr/>
          <a:lstStyle/>
          <a:p>
            <a:r>
              <a:rPr lang="nb-NO" dirty="0" smtClean="0"/>
              <a:t>UIOMASTER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00808"/>
            <a:ext cx="7696200" cy="4395192"/>
          </a:xfrm>
        </p:spPr>
        <p:txBody>
          <a:bodyPr/>
          <a:lstStyle/>
          <a:p>
            <a:pPr eaLnBrk="1" hangingPunct="1"/>
            <a:r>
              <a:rPr lang="nb-NO" dirty="0"/>
              <a:t>UiO har </a:t>
            </a:r>
            <a:r>
              <a:rPr lang="nb-NO" dirty="0" smtClean="0">
                <a:solidFill>
                  <a:srgbClr val="FF0000"/>
                </a:solidFill>
              </a:rPr>
              <a:t>137</a:t>
            </a:r>
            <a:r>
              <a:rPr lang="nb-NO" dirty="0" smtClean="0"/>
              <a:t> søknadsalternativer </a:t>
            </a:r>
            <a:r>
              <a:rPr lang="nb-NO" dirty="0"/>
              <a:t>i </a:t>
            </a:r>
            <a:r>
              <a:rPr lang="nb-NO" dirty="0" smtClean="0"/>
              <a:t>felles masteropptak (UIOMASTER)</a:t>
            </a:r>
          </a:p>
          <a:p>
            <a:pPr eaLnBrk="1" hangingPunct="1"/>
            <a:r>
              <a:rPr lang="nb-NO" dirty="0"/>
              <a:t>Inkluderer alle masterprogram ved UiO (nesten), </a:t>
            </a:r>
            <a:r>
              <a:rPr lang="nb-NO" b="1" dirty="0"/>
              <a:t>unntatt</a:t>
            </a:r>
            <a:r>
              <a:rPr lang="nb-NO" dirty="0"/>
              <a:t> IT og </a:t>
            </a:r>
            <a:r>
              <a:rPr lang="nb-NO" dirty="0" smtClean="0"/>
              <a:t>ledelse</a:t>
            </a:r>
          </a:p>
          <a:p>
            <a:pPr eaLnBrk="1" hangingPunct="1"/>
            <a:r>
              <a:rPr lang="nb-NO" dirty="0" smtClean="0"/>
              <a:t>Inkludert EU-søkere (tidligere del av SFM-opptaket)</a:t>
            </a:r>
            <a:endParaRPr lang="nb-NO" dirty="0"/>
          </a:p>
          <a:p>
            <a:pPr eaLnBrk="1" hangingPunct="1"/>
            <a:r>
              <a:rPr lang="nb-NO" dirty="0" smtClean="0">
                <a:solidFill>
                  <a:srgbClr val="FF0000"/>
                </a:solidFill>
              </a:rPr>
              <a:t>7043</a:t>
            </a:r>
            <a:r>
              <a:rPr lang="nb-NO" dirty="0" smtClean="0"/>
              <a:t> 1.prioritetssøkere</a:t>
            </a:r>
            <a:endParaRPr lang="nb-NO" dirty="0"/>
          </a:p>
          <a:p>
            <a:pPr eaLnBrk="1" hangingPunct="1"/>
            <a:r>
              <a:rPr lang="nb-NO" dirty="0"/>
              <a:t>Antall tilbud: </a:t>
            </a:r>
            <a:r>
              <a:rPr lang="nb-NO" dirty="0" smtClean="0">
                <a:solidFill>
                  <a:srgbClr val="FF0000"/>
                </a:solidFill>
              </a:rPr>
              <a:t>3032</a:t>
            </a:r>
            <a:r>
              <a:rPr lang="nb-NO" dirty="0" smtClean="0"/>
              <a:t> </a:t>
            </a:r>
            <a:r>
              <a:rPr lang="nb-NO" dirty="0" smtClean="0"/>
              <a:t>(inkludert </a:t>
            </a:r>
            <a:r>
              <a:rPr lang="nb-NO" dirty="0"/>
              <a:t>overbooking</a:t>
            </a:r>
            <a:r>
              <a:rPr lang="nb-NO" dirty="0" smtClean="0"/>
              <a:t>)</a:t>
            </a:r>
          </a:p>
          <a:p>
            <a:pPr marL="0" indent="0" eaLnBrk="1" hangingPunct="1">
              <a:buNone/>
            </a:pP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Svar på søknad og svarfrist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Tilbud ble sendt 4.7</a:t>
            </a:r>
          </a:p>
          <a:p>
            <a:r>
              <a:rPr lang="nb-NO" dirty="0" smtClean="0"/>
              <a:t>Svarfrist: 15.7</a:t>
            </a:r>
          </a:p>
          <a:p>
            <a:endParaRPr lang="nb-NO" dirty="0"/>
          </a:p>
          <a:p>
            <a:r>
              <a:rPr lang="nb-NO" dirty="0" smtClean="0"/>
              <a:t>Suppleringsopptak: 22.7 – svarfrist 28.7</a:t>
            </a:r>
          </a:p>
          <a:p>
            <a:r>
              <a:rPr lang="nb-NO" dirty="0" smtClean="0"/>
              <a:t>Eventuelt etterfyllingsopptak: 5.8 – svarfrist </a:t>
            </a:r>
            <a:r>
              <a:rPr lang="nb-NO" dirty="0"/>
              <a:t>9</a:t>
            </a:r>
            <a:r>
              <a:rPr lang="nb-NO" dirty="0" smtClean="0"/>
              <a:t>.8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0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ktangel 2"/>
          <p:cNvSpPr>
            <a:spLocks noChangeArrowheads="1"/>
          </p:cNvSpPr>
          <p:nvPr/>
        </p:nvSpPr>
        <p:spPr bwMode="auto">
          <a:xfrm>
            <a:off x="428625" y="785813"/>
            <a:ext cx="642938" cy="2143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71" name="Rektangel 3"/>
          <p:cNvSpPr>
            <a:spLocks noChangeArrowheads="1"/>
          </p:cNvSpPr>
          <p:nvPr/>
        </p:nvSpPr>
        <p:spPr bwMode="auto">
          <a:xfrm>
            <a:off x="1428750" y="785813"/>
            <a:ext cx="642938" cy="2143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72" name="Rektangel 4"/>
          <p:cNvSpPr>
            <a:spLocks noChangeArrowheads="1"/>
          </p:cNvSpPr>
          <p:nvPr/>
        </p:nvSpPr>
        <p:spPr bwMode="auto">
          <a:xfrm>
            <a:off x="2428875" y="785813"/>
            <a:ext cx="928688" cy="2143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73" name="Rektangel 7"/>
          <p:cNvSpPr>
            <a:spLocks noChangeArrowheads="1"/>
          </p:cNvSpPr>
          <p:nvPr/>
        </p:nvSpPr>
        <p:spPr bwMode="auto">
          <a:xfrm>
            <a:off x="428625" y="1071563"/>
            <a:ext cx="642938" cy="2143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74" name="Ellipse 8"/>
          <p:cNvSpPr>
            <a:spLocks noChangeArrowheads="1"/>
          </p:cNvSpPr>
          <p:nvPr/>
        </p:nvSpPr>
        <p:spPr bwMode="auto">
          <a:xfrm>
            <a:off x="3357563" y="3214688"/>
            <a:ext cx="1357312" cy="1143000"/>
          </a:xfrm>
          <a:prstGeom prst="ellipse">
            <a:avLst/>
          </a:prstGeom>
          <a:noFill/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75" name="Plassholder for innhol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mtClean="0"/>
          </a:p>
        </p:txBody>
      </p:sp>
      <p:pic>
        <p:nvPicPr>
          <p:cNvPr id="7176" name="Picture 10"/>
          <p:cNvPicPr>
            <a:picLocks noChangeAspect="1" noChangeArrowheads="1"/>
          </p:cNvPicPr>
          <p:nvPr/>
        </p:nvPicPr>
        <p:blipFill>
          <a:blip r:embed="rId2"/>
          <a:srcRect r="24400" b="40781"/>
          <a:stretch>
            <a:fillRect/>
          </a:stretch>
        </p:blipFill>
        <p:spPr bwMode="auto">
          <a:xfrm>
            <a:off x="-29210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Ellipse 11"/>
          <p:cNvSpPr>
            <a:spLocks noChangeArrowheads="1"/>
          </p:cNvSpPr>
          <p:nvPr/>
        </p:nvSpPr>
        <p:spPr bwMode="auto">
          <a:xfrm>
            <a:off x="3563888" y="2565399"/>
            <a:ext cx="1295400" cy="79216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78" name="Ellipse 12"/>
          <p:cNvSpPr>
            <a:spLocks noChangeArrowheads="1"/>
          </p:cNvSpPr>
          <p:nvPr/>
        </p:nvSpPr>
        <p:spPr bwMode="auto">
          <a:xfrm>
            <a:off x="5292725" y="4868863"/>
            <a:ext cx="1582738" cy="792162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79" name="Ellipse 13"/>
          <p:cNvSpPr>
            <a:spLocks noChangeArrowheads="1"/>
          </p:cNvSpPr>
          <p:nvPr/>
        </p:nvSpPr>
        <p:spPr bwMode="auto">
          <a:xfrm>
            <a:off x="-324544" y="4869160"/>
            <a:ext cx="2016125" cy="79216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80" name="Rektangel 14"/>
          <p:cNvSpPr>
            <a:spLocks noChangeArrowheads="1"/>
          </p:cNvSpPr>
          <p:nvPr/>
        </p:nvSpPr>
        <p:spPr bwMode="auto">
          <a:xfrm>
            <a:off x="250825" y="620713"/>
            <a:ext cx="792163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81" name="Rektangel 15"/>
          <p:cNvSpPr>
            <a:spLocks noChangeArrowheads="1"/>
          </p:cNvSpPr>
          <p:nvPr/>
        </p:nvSpPr>
        <p:spPr bwMode="auto">
          <a:xfrm>
            <a:off x="1331913" y="692150"/>
            <a:ext cx="1871662" cy="1444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82" name="Rektangel 16"/>
          <p:cNvSpPr>
            <a:spLocks noChangeArrowheads="1"/>
          </p:cNvSpPr>
          <p:nvPr/>
        </p:nvSpPr>
        <p:spPr bwMode="auto">
          <a:xfrm>
            <a:off x="539750" y="1341438"/>
            <a:ext cx="792163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7183" name="Rektangel 17"/>
          <p:cNvSpPr>
            <a:spLocks noChangeArrowheads="1"/>
          </p:cNvSpPr>
          <p:nvPr/>
        </p:nvSpPr>
        <p:spPr bwMode="auto">
          <a:xfrm>
            <a:off x="-180975" y="3429000"/>
            <a:ext cx="792163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862608"/>
          </a:xfrm>
        </p:spPr>
        <p:txBody>
          <a:bodyPr/>
          <a:lstStyle/>
          <a:p>
            <a:r>
              <a:rPr lang="nb-NO" dirty="0" smtClean="0"/>
              <a:t>Studieretter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12776"/>
            <a:ext cx="7696200" cy="4683224"/>
          </a:xfrm>
        </p:spPr>
        <p:txBody>
          <a:bodyPr/>
          <a:lstStyle/>
          <a:p>
            <a:r>
              <a:rPr lang="nb-NO" dirty="0" smtClean="0"/>
              <a:t>Studieretter opprettes etter at svarfristen er ute</a:t>
            </a:r>
          </a:p>
          <a:p>
            <a:r>
              <a:rPr lang="nb-NO" dirty="0" smtClean="0"/>
              <a:t>Studierettene opprettes av AF/SOT for alle program som har opptak via Samordna opptak og UIOMASTER – dette gjelder også for søkere som takker ja til tilbud i senere etterfyllings- og suppleringsopptak</a:t>
            </a:r>
          </a:p>
          <a:p>
            <a:r>
              <a:rPr lang="nb-NO" dirty="0" smtClean="0"/>
              <a:t>Studieretter for bachelor- og masterstudenter vil opprettes på samme tidspunkt</a:t>
            </a:r>
          </a:p>
          <a:p>
            <a:pPr lvl="1"/>
            <a:r>
              <a:rPr lang="nb-NO" dirty="0" smtClean="0"/>
              <a:t>Unntaket er mastersøkere med betinget tilbud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96200" cy="792088"/>
          </a:xfrm>
        </p:spPr>
        <p:txBody>
          <a:bodyPr/>
          <a:lstStyle/>
          <a:p>
            <a:r>
              <a:rPr lang="nb-NO" dirty="0" smtClean="0"/>
              <a:t>Politiattester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12776"/>
            <a:ext cx="7696200" cy="4683224"/>
          </a:xfrm>
        </p:spPr>
        <p:txBody>
          <a:bodyPr/>
          <a:lstStyle/>
          <a:p>
            <a:r>
              <a:rPr lang="nb-NO" dirty="0" smtClean="0"/>
              <a:t>Kreves av de som får opptak utdanninger med praksis/klinisk undervisning i utdanningsløpet</a:t>
            </a:r>
          </a:p>
          <a:p>
            <a:r>
              <a:rPr lang="nb-NO" dirty="0" smtClean="0"/>
              <a:t>Søker skriver ut nødvendig dokumentasjon fra nettsøknaden og tar med til politiet</a:t>
            </a:r>
          </a:p>
          <a:p>
            <a:r>
              <a:rPr lang="nb-NO" dirty="0" smtClean="0"/>
              <a:t>Frist for å fremlegge politiattest: 	</a:t>
            </a:r>
          </a:p>
          <a:p>
            <a:pPr lvl="1"/>
            <a:r>
              <a:rPr lang="nb-NO" dirty="0" smtClean="0"/>
              <a:t>Med merknad: umiddelbart (innen svarfrist i hovedopptaket, </a:t>
            </a:r>
            <a:r>
              <a:rPr lang="nb-NO" dirty="0" err="1" smtClean="0"/>
              <a:t>dvs</a:t>
            </a:r>
            <a:r>
              <a:rPr lang="nb-NO" dirty="0" smtClean="0"/>
              <a:t> 26.7)</a:t>
            </a:r>
          </a:p>
          <a:p>
            <a:pPr lvl="1"/>
            <a:r>
              <a:rPr lang="nb-NO" dirty="0" smtClean="0"/>
              <a:t>Uten merknad: innen studiestart </a:t>
            </a:r>
          </a:p>
          <a:p>
            <a:pPr lvl="1"/>
            <a:r>
              <a:rPr lang="nb-NO" dirty="0" smtClean="0"/>
              <a:t>Viktig at dere samler inn politiattester innen fristene og purrer på de som ikke har levert!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862608"/>
          </a:xfrm>
        </p:spPr>
        <p:txBody>
          <a:bodyPr/>
          <a:lstStyle/>
          <a:p>
            <a:r>
              <a:rPr lang="nb-NO" dirty="0" smtClean="0"/>
              <a:t>Vanlige spørsmål i denne perioden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00808"/>
            <a:ext cx="7696200" cy="4395192"/>
          </a:xfrm>
        </p:spPr>
        <p:txBody>
          <a:bodyPr/>
          <a:lstStyle/>
          <a:p>
            <a:r>
              <a:rPr lang="nb-NO" dirty="0" smtClean="0"/>
              <a:t>Ventelister</a:t>
            </a:r>
          </a:p>
          <a:p>
            <a:r>
              <a:rPr lang="nb-NO" dirty="0" smtClean="0"/>
              <a:t>Begrunnelser og klager</a:t>
            </a:r>
          </a:p>
          <a:p>
            <a:r>
              <a:rPr lang="nb-NO" dirty="0" smtClean="0"/>
              <a:t>Studieretter</a:t>
            </a:r>
          </a:p>
          <a:p>
            <a:r>
              <a:rPr lang="nb-NO" dirty="0" smtClean="0"/>
              <a:t>Utsatt studiestart</a:t>
            </a:r>
          </a:p>
          <a:p>
            <a:r>
              <a:rPr lang="nb-NO" dirty="0" smtClean="0"/>
              <a:t>Søkere som allerede har studierett på annet studieprogram ved UiO (2UP)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20688"/>
            <a:ext cx="7696200" cy="5475312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Spørsmål om søknaden og søknadsbehandling gjennom Samordna opptak henvises til: </a:t>
            </a:r>
            <a:endParaRPr lang="nb-NO" sz="2400" b="1" dirty="0" smtClean="0"/>
          </a:p>
          <a:p>
            <a:pPr>
              <a:buNone/>
            </a:pPr>
            <a:r>
              <a:rPr lang="nb-NO" sz="3600" b="1" dirty="0" smtClean="0"/>
              <a:t>Knutepunktet</a:t>
            </a:r>
            <a:r>
              <a:rPr lang="nb-NO" sz="2400" dirty="0" smtClean="0"/>
              <a:t>	</a:t>
            </a:r>
          </a:p>
          <a:p>
            <a:r>
              <a:rPr lang="nb-NO" sz="2400" dirty="0" smtClean="0"/>
              <a:t>Telefon 22 85 82 00</a:t>
            </a:r>
          </a:p>
          <a:p>
            <a:r>
              <a:rPr lang="nb-NO" sz="2400" dirty="0" smtClean="0"/>
              <a:t>Epost: </a:t>
            </a:r>
            <a:r>
              <a:rPr lang="nb-NO" sz="2400" dirty="0" smtClean="0">
                <a:hlinkClick r:id="rId2"/>
              </a:rPr>
              <a:t>studentinfo@admin.uio.no</a:t>
            </a:r>
            <a:r>
              <a:rPr lang="nb-NO" sz="2400" dirty="0" smtClean="0"/>
              <a:t> </a:t>
            </a:r>
            <a:endParaRPr lang="nb-NO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Åpningstid på telefon og skranke </a:t>
            </a:r>
            <a:r>
              <a:rPr lang="nb-NO" dirty="0" err="1" smtClean="0"/>
              <a:t>kl</a:t>
            </a:r>
            <a:r>
              <a:rPr lang="nb-NO" dirty="0" smtClean="0"/>
              <a:t> 10-15 </a:t>
            </a:r>
            <a:endParaRPr lang="nb-NO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b="1" dirty="0"/>
              <a:t>Mastersøkerne</a:t>
            </a:r>
            <a:r>
              <a:rPr lang="nb-NO" dirty="0"/>
              <a:t> har i svarbrevet fått beskjed om å kontakte </a:t>
            </a:r>
            <a:r>
              <a:rPr lang="nb-NO" dirty="0">
                <a:hlinkClick r:id="rId3"/>
              </a:rPr>
              <a:t>opptaksinfo@admin.uio.no</a:t>
            </a:r>
            <a:r>
              <a:rPr lang="nb-NO" dirty="0"/>
              <a:t> hvis de har spørsmål om masteropptaket.</a:t>
            </a:r>
            <a:br>
              <a:rPr lang="nb-NO" dirty="0"/>
            </a:br>
            <a:endParaRPr lang="nb-NO" dirty="0" smtClean="0"/>
          </a:p>
          <a:p>
            <a:pPr marL="0" indent="0">
              <a:buNone/>
            </a:pPr>
            <a:r>
              <a:rPr lang="nb-NO" sz="2400" b="1" dirty="0"/>
              <a:t>For intern bruk ved UiO: Knutepunkt-mobil</a:t>
            </a:r>
          </a:p>
          <a:p>
            <a:pPr lvl="1"/>
            <a:r>
              <a:rPr lang="nb-NO" dirty="0"/>
              <a:t>Telefonnummer 48 09 16 </a:t>
            </a:r>
            <a:r>
              <a:rPr lang="nb-NO" dirty="0" smtClean="0"/>
              <a:t>82 </a:t>
            </a:r>
          </a:p>
          <a:p>
            <a:pPr lvl="1"/>
            <a:r>
              <a:rPr lang="nb-NO" b="1" dirty="0" smtClean="0"/>
              <a:t>NB</a:t>
            </a:r>
            <a:r>
              <a:rPr lang="nb-NO" b="1" dirty="0"/>
              <a:t>! </a:t>
            </a:r>
            <a:r>
              <a:rPr lang="nb-NO" dirty="0"/>
              <a:t>Skal ikke oppgis til studenter og </a:t>
            </a:r>
            <a:r>
              <a:rPr lang="nb-NO" dirty="0" smtClean="0"/>
              <a:t>søkere</a:t>
            </a:r>
            <a:endParaRPr lang="nb-NO" dirty="0"/>
          </a:p>
          <a:p>
            <a:pPr marL="0" lvl="1" indent="0">
              <a:buNone/>
            </a:pPr>
            <a:r>
              <a:rPr lang="nb-NO" dirty="0"/>
              <a:t/>
            </a:r>
            <a:br>
              <a:rPr lang="nb-NO" dirty="0"/>
            </a:br>
            <a:endParaRPr lang="nb-NO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1597</TotalTime>
  <Words>496</Words>
  <Application>Microsoft Office PowerPoint</Application>
  <PresentationFormat>On-screen Show (4:3)</PresentationFormat>
  <Paragraphs>88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          Silje Winther og Mali Ø. Haugen Seksjon opptak og tilrettelegging </vt:lpstr>
      <vt:lpstr>Årets NOM-opptak i tall</vt:lpstr>
      <vt:lpstr>Hovedopptaket</vt:lpstr>
      <vt:lpstr>Overbooking og ventelister</vt:lpstr>
      <vt:lpstr>PowerPoint Presentation</vt:lpstr>
      <vt:lpstr>2UP - tekst</vt:lpstr>
      <vt:lpstr>Ledige studieplasser</vt:lpstr>
      <vt:lpstr>UIOMASTER</vt:lpstr>
      <vt:lpstr>Svar på søknad og svarfrist</vt:lpstr>
      <vt:lpstr>PowerPoint Presentation</vt:lpstr>
      <vt:lpstr>Studieretter</vt:lpstr>
      <vt:lpstr>Politiattester </vt:lpstr>
      <vt:lpstr>Vanlige spørsmål i denne perioden</vt:lpstr>
      <vt:lpstr>PowerPoint Presentation</vt:lpstr>
    </vt:vector>
  </TitlesOfParts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Mali Ødegaard Haugen</cp:lastModifiedBy>
  <cp:revision>109</cp:revision>
  <dcterms:created xsi:type="dcterms:W3CDTF">2011-04-26T13:13:55Z</dcterms:created>
  <dcterms:modified xsi:type="dcterms:W3CDTF">2015-08-04T06:23:37Z</dcterms:modified>
</cp:coreProperties>
</file>