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5" r:id="rId6"/>
    <p:sldId id="263" r:id="rId7"/>
    <p:sldId id="262" r:id="rId8"/>
    <p:sldId id="261" r:id="rId9"/>
    <p:sldId id="264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AEB74-0E1D-4F0C-B466-99AB60215B4E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7F3B5-AAD8-413E-ACE2-731524A545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37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909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1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8867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11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754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363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26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372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746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027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247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C55EA-C1DD-441F-81AD-097C704408A9}" type="datetimeFigureOut">
              <a:rPr lang="nb-NO" smtClean="0"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5ACB5-AD8A-4C18-8C65-181955160D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79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opptak/gs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emnegrupper/uv/pedagogikk/80PED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grupper/uv/pedagogikk/40PPR/" TargetMode="External"/><Relationship Id="rId2" Type="http://schemas.openxmlformats.org/officeDocument/2006/relationships/hyperlink" Target="http://www.uio.no/studier/emnegrupper/uv/pedagogikk/80PED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program/pedagogikk-master/studieretninger/allmenn/opptak/" TargetMode="External"/><Relationship Id="rId2" Type="http://schemas.openxmlformats.org/officeDocument/2006/relationships/hyperlink" Target="http://www.uio.no/studier/program/psykologi-master/studieretninger/arbeid-organisasjon/opptak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program/psykologi-master/studieretninger/arbeid-organisasjon/oppta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Opptakskrav til master i pedagogikk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To kategorier søkere- de med Ba fra oss og søkere med ekstern grad</a:t>
            </a:r>
            <a:endParaRPr lang="nb-NO" dirty="0"/>
          </a:p>
        </p:txBody>
      </p:sp>
      <p:pic>
        <p:nvPicPr>
          <p:cNvPr id="1026" name="Picture 2" descr="C:\Users\yngvild\AppData\Local\Microsoft\Windows\Temporary Internet Files\Content.IE5\PABAL1QR\police-306317_960_72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1285528" cy="118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yngvild\AppData\Local\Microsoft\Windows\Temporary Internet Files\Content.IE5\PABAL1QR\kablam-welcome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60648"/>
            <a:ext cx="1086148" cy="190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97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Opptakskrav til master i pedagogikk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Generelle opptakskrav for UiO:</a:t>
            </a:r>
          </a:p>
          <a:p>
            <a:r>
              <a:rPr lang="nb-NO" dirty="0" smtClean="0">
                <a:hlinkClick r:id="rId2"/>
              </a:rPr>
              <a:t>generell studiekompetanse</a:t>
            </a:r>
            <a:endParaRPr lang="nb-NO" dirty="0" smtClean="0"/>
          </a:p>
          <a:p>
            <a:r>
              <a:rPr lang="nb-NO" dirty="0" smtClean="0"/>
              <a:t>fullført bachelorgrad eller tilsvarende utdanning</a:t>
            </a:r>
          </a:p>
          <a:p>
            <a:r>
              <a:rPr lang="nb-NO" dirty="0" smtClean="0"/>
              <a:t>en faglig fordypning fastsatt av programmet</a:t>
            </a:r>
          </a:p>
          <a:p>
            <a:r>
              <a:rPr lang="nb-NO" dirty="0" smtClean="0"/>
              <a:t>et vektet karaktersnitt i fordypningen på minst C for bokstavkarakterer, eller 2.7 for tallkarakterer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884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2"/>
                </a:solidFill>
              </a:rPr>
              <a:t>Fordypning	-dagens ordning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3300" dirty="0" smtClean="0"/>
              <a:t>Krav til faglig fordypning i bachelor- eller </a:t>
            </a:r>
            <a:r>
              <a:rPr lang="nb-NO" sz="3300" dirty="0" err="1" smtClean="0"/>
              <a:t>cand.mag</a:t>
            </a:r>
            <a:r>
              <a:rPr lang="nb-NO" sz="3300" dirty="0" smtClean="0"/>
              <a:t>-graden:</a:t>
            </a:r>
          </a:p>
          <a:p>
            <a:r>
              <a:rPr lang="nb-NO" sz="3300" dirty="0" smtClean="0"/>
              <a:t>bachelorgrad i kultur- og samfunnsfag med fordypning i pedagogikk fra UiO</a:t>
            </a:r>
          </a:p>
          <a:p>
            <a:r>
              <a:rPr lang="nb-NO" sz="3300" dirty="0" smtClean="0"/>
              <a:t>fritt sammensatt bachelorgrad med </a:t>
            </a:r>
            <a:r>
              <a:rPr lang="nb-NO" sz="3300" dirty="0" smtClean="0">
                <a:hlinkClick r:id="rId2"/>
              </a:rPr>
              <a:t>80-gruppe i pedagogikk</a:t>
            </a:r>
            <a:r>
              <a:rPr lang="nb-NO" sz="3300" dirty="0" smtClean="0"/>
              <a:t> fra UiO</a:t>
            </a:r>
          </a:p>
          <a:p>
            <a:r>
              <a:rPr lang="nb-NO" sz="3300" dirty="0" smtClean="0"/>
              <a:t>tilsvarende bachelorgrad fra andre læresteder</a:t>
            </a:r>
          </a:p>
          <a:p>
            <a:r>
              <a:rPr lang="nb-NO" sz="3300" dirty="0" smtClean="0"/>
              <a:t>Tidligere versjoner av 80-gruppen med andre emnekombinasjoner godkjennes også.</a:t>
            </a:r>
            <a:br>
              <a:rPr lang="nb-NO" sz="3300" dirty="0" smtClean="0"/>
            </a:br>
            <a:r>
              <a:rPr lang="nb-NO" sz="3300" dirty="0" smtClean="0"/>
              <a:t>Søkere med bachelorgrad fra andre institusjoner må tilfredsstille de samme kravene til faglig fordypning</a:t>
            </a:r>
            <a:r>
              <a:rPr lang="nb-NO" dirty="0" smtClean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241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2"/>
                </a:solidFill>
              </a:rPr>
              <a:t>Fordypning PPR- dagens ordning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dirty="0" smtClean="0"/>
              <a:t>Krav til faglig grunnlag i bachelor- eller </a:t>
            </a:r>
            <a:r>
              <a:rPr lang="nb-NO" dirty="0" err="1" smtClean="0"/>
              <a:t>cand.mag</a:t>
            </a:r>
            <a:r>
              <a:rPr lang="nb-NO" dirty="0" smtClean="0"/>
              <a:t>-graden:</a:t>
            </a:r>
          </a:p>
          <a:p>
            <a:r>
              <a:rPr lang="nb-NO" dirty="0" smtClean="0">
                <a:hlinkClick r:id="rId2"/>
              </a:rPr>
              <a:t>80-gruppe i pedagogikk</a:t>
            </a:r>
            <a:r>
              <a:rPr lang="nb-NO" dirty="0" smtClean="0"/>
              <a:t> fra UiO og </a:t>
            </a:r>
            <a:r>
              <a:rPr lang="nb-NO" dirty="0" smtClean="0">
                <a:hlinkClick r:id="rId3"/>
              </a:rPr>
              <a:t>40-gruppe i pedagogisk-psykologiske emner</a:t>
            </a:r>
            <a:endParaRPr lang="nb-NO" dirty="0" smtClean="0"/>
          </a:p>
          <a:p>
            <a:r>
              <a:rPr lang="nb-NO" dirty="0" smtClean="0"/>
              <a:t>det kreves også at semesteroppgaven på PED3000/PED3001 må være skrevet innenfor området "Læring og utvikling".</a:t>
            </a:r>
          </a:p>
          <a:p>
            <a:r>
              <a:rPr lang="nb-NO" dirty="0" smtClean="0"/>
              <a:t>De to faglige fordypningene (80-gruppe og 40-gruppe) utgjør opptaksgrunnlaget. Søkere med bachelorgrad fra andre institusjoner må tilfredsstille de samme kravene til faglig fordypning.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258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tx2"/>
                </a:solidFill>
              </a:rPr>
              <a:t>Hva er «fordypningen» i ny studieordning?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Det bestemmer vi, men det må være på minst 80 studiepoeng i følge UiOs regler.</a:t>
            </a:r>
          </a:p>
          <a:p>
            <a:r>
              <a:rPr lang="nb-NO" dirty="0"/>
              <a:t>Må være med: 90-gruppen.</a:t>
            </a:r>
          </a:p>
          <a:p>
            <a:r>
              <a:rPr lang="nb-NO" dirty="0"/>
              <a:t>Kan være med: emnegruppen 40/70 stp.</a:t>
            </a:r>
          </a:p>
          <a:p>
            <a:r>
              <a:rPr lang="nb-NO" dirty="0"/>
              <a:t>Hvis den er med- </a:t>
            </a:r>
            <a:r>
              <a:rPr lang="nb-NO" dirty="0" smtClean="0"/>
              <a:t>skal de </a:t>
            </a:r>
            <a:r>
              <a:rPr lang="nb-NO" dirty="0"/>
              <a:t>ulike emnegruppene knyttes til </a:t>
            </a:r>
            <a:r>
              <a:rPr lang="nb-NO" dirty="0" smtClean="0"/>
              <a:t>studieretningene</a:t>
            </a:r>
            <a:r>
              <a:rPr lang="nb-NO" dirty="0"/>
              <a:t>?</a:t>
            </a:r>
          </a:p>
          <a:p>
            <a:r>
              <a:rPr lang="nb-NO" dirty="0"/>
              <a:t>Skal det være krav om bestemt fordypning i </a:t>
            </a:r>
            <a:r>
              <a:rPr lang="nb-NO" dirty="0" smtClean="0"/>
              <a:t>bacheloroppgaven knyttet til studieretningene?</a:t>
            </a:r>
            <a:endParaRPr lang="nb-NO" dirty="0"/>
          </a:p>
          <a:p>
            <a:r>
              <a:rPr lang="nb-NO" dirty="0"/>
              <a:t>Emner som ikke teller i beregning av karakter:</a:t>
            </a:r>
          </a:p>
          <a:p>
            <a:pPr marL="457200" lvl="1" indent="0">
              <a:buNone/>
            </a:pPr>
            <a:r>
              <a:rPr lang="nb-NO" dirty="0" err="1"/>
              <a:t>Exphil</a:t>
            </a:r>
            <a:r>
              <a:rPr lang="nb-NO" dirty="0"/>
              <a:t>, </a:t>
            </a:r>
            <a:r>
              <a:rPr lang="nb-NO" dirty="0" err="1"/>
              <a:t>exfac</a:t>
            </a:r>
            <a:r>
              <a:rPr lang="nb-NO" dirty="0"/>
              <a:t>, frie emner (til sammen maks 50 </a:t>
            </a:r>
            <a:r>
              <a:rPr lang="nb-NO" dirty="0" err="1"/>
              <a:t>stp</a:t>
            </a:r>
            <a:r>
              <a:rPr lang="nb-NO" dirty="0"/>
              <a:t>).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9173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Flere muligheter- ulike konsekvenser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2" name="Picture 4" descr="C:\Users\yngvild\AppData\Local\Microsoft\Windows\Temporary Internet Files\Content.IE5\PABAL1QR\decisiones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5"/>
            <a:ext cx="7488832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53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Konsekvenser av å kreve spesifikke emner i opptaksgrunnlaget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For interne søkere: valg av emnegruppe kan ekskludere valgmuligheter på master. Det kan føre til skjevhet i studentenes valg eller at de bruker ekstra tid på å kvalifisere seg til flere masteralternativer. (min. ett semester) Hvis bacheloroppgaven også knyttes til opptakskrav, må de kanskje skrive oppgaven flere ganger uten å få nye studiepoeng.</a:t>
            </a:r>
          </a:p>
          <a:p>
            <a:r>
              <a:rPr lang="nb-NO" dirty="0" smtClean="0"/>
              <a:t>For eksterne søkere: Det vil bli etterspørsel etter et tilbud der søkere kan kvalifisere seg. Vi må avklare hvordan et slikt tilbud skal gis og hvordan studenter kan få opptak til det. (eksempel </a:t>
            </a:r>
            <a:r>
              <a:rPr lang="nb-NO" dirty="0" err="1" smtClean="0"/>
              <a:t>årrstudium</a:t>
            </a:r>
            <a:r>
              <a:rPr lang="nb-NO" dirty="0" smtClean="0"/>
              <a:t>, fritt emne/40-gruppe)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518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Utdanninger fra andre læresteder- dagens ordning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Fullført bachelor med godkjent fordypning i pedagogikk fra det aktuelle lærestedet: Stiller likt som våre studenter eller må det være faglig vurdering av innholdet? (</a:t>
            </a:r>
            <a:r>
              <a:rPr lang="nb-NO" dirty="0" err="1" smtClean="0">
                <a:hlinkClick r:id="rId2"/>
              </a:rPr>
              <a:t>jfr</a:t>
            </a:r>
            <a:r>
              <a:rPr lang="nb-NO" dirty="0" smtClean="0">
                <a:hlinkClick r:id="rId2"/>
              </a:rPr>
              <a:t> psykologi</a:t>
            </a:r>
            <a:r>
              <a:rPr lang="nb-NO" dirty="0" smtClean="0"/>
              <a:t>)</a:t>
            </a:r>
          </a:p>
          <a:p>
            <a:r>
              <a:rPr lang="nb-NO" dirty="0" smtClean="0"/>
              <a:t>Bachelor i </a:t>
            </a:r>
            <a:r>
              <a:rPr lang="nb-NO" dirty="0" err="1" smtClean="0"/>
              <a:t>spesped</a:t>
            </a:r>
            <a:r>
              <a:rPr lang="nb-NO" dirty="0" smtClean="0"/>
              <a:t> fra UiO: stiller likt som våre studenter.  Andre sped/</a:t>
            </a:r>
            <a:r>
              <a:rPr lang="nb-NO" dirty="0" err="1" smtClean="0"/>
              <a:t>ped</a:t>
            </a:r>
            <a:r>
              <a:rPr lang="nb-NO" dirty="0" smtClean="0"/>
              <a:t> grader vurderes.</a:t>
            </a:r>
          </a:p>
          <a:p>
            <a:r>
              <a:rPr lang="nb-NO" dirty="0" smtClean="0"/>
              <a:t>(Kun KDL)Bachelor med faglig fordypning innen samfunnsvitenskap, humaniora, informatikk eller pedagogikk. Vurderes i dag individuelt.</a:t>
            </a:r>
            <a:endParaRPr lang="nb-NO" dirty="0"/>
          </a:p>
          <a:p>
            <a:r>
              <a:rPr lang="nb-NO" dirty="0" smtClean="0">
                <a:hlinkClick r:id="rId3"/>
              </a:rPr>
              <a:t>Ulike lærerutdanninger</a:t>
            </a:r>
            <a:r>
              <a:rPr lang="nb-NO" dirty="0" smtClean="0"/>
              <a:t>, inkludert faglærere og </a:t>
            </a:r>
            <a:r>
              <a:rPr lang="nb-NO" dirty="0" err="1" smtClean="0"/>
              <a:t>barnevernspedagogier</a:t>
            </a:r>
            <a:r>
              <a:rPr lang="nb-NO" dirty="0" smtClean="0"/>
              <a:t>: Blir i dag sett som kvalifisert på lik linje med de som har bachelor med fordypning på minst 80 </a:t>
            </a:r>
            <a:r>
              <a:rPr lang="nb-NO" dirty="0" err="1" smtClean="0"/>
              <a:t>stp</a:t>
            </a:r>
            <a:r>
              <a:rPr lang="nb-NO" dirty="0" smtClean="0"/>
              <a:t> i pedagogikk.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697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586288"/>
              </p:ext>
            </p:extLst>
          </p:nvPr>
        </p:nvGraphicFramePr>
        <p:xfrm>
          <a:off x="457200" y="627158"/>
          <a:ext cx="8229601" cy="56299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0463"/>
                <a:gridCol w="2959569"/>
                <a:gridCol w="2959569"/>
              </a:tblGrid>
              <a:tr h="192075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  <a:latin typeface="Calibri"/>
                          <a:ea typeface="SimSun"/>
                          <a:cs typeface="Times New Roman"/>
                        </a:rPr>
                        <a:t>Opptaksgrunnlag som vi må</a:t>
                      </a:r>
                      <a:r>
                        <a:rPr lang="nb-NO" sz="1400" baseline="0" dirty="0" smtClean="0">
                          <a:effectLst/>
                          <a:latin typeface="Calibri"/>
                          <a:ea typeface="SimSun"/>
                          <a:cs typeface="Times New Roman"/>
                        </a:rPr>
                        <a:t> ta stilling til for hver studieretning på master i pedagogikk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192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solidFill>
                            <a:schemeClr val="tx1"/>
                          </a:solidFill>
                          <a:effectLst/>
                        </a:rPr>
                        <a:t>Grunnutdanning</a:t>
                      </a:r>
                      <a:endParaRPr lang="nb-NO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Generell regel – må vurderes hva som skal </a:t>
                      </a:r>
                      <a:r>
                        <a:rPr lang="nb-NO" sz="1100" b="1" dirty="0" smtClean="0">
                          <a:effectLst/>
                        </a:rPr>
                        <a:t>gjelde- oversikte</a:t>
                      </a:r>
                      <a:r>
                        <a:rPr lang="nb-NO" sz="1100" b="1" baseline="0" dirty="0" smtClean="0">
                          <a:effectLst/>
                        </a:rPr>
                        <a:t>n er basert på dagens krav.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Eventuelle tilleggskrav- 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768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Fullført bachelor med godkjent fordypning i pedagogikk fra det aktuelle lærestedet: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Stiller likt som våre kandidater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Eventuelt må det være faglig vurdering av innholdet? (</a:t>
                      </a:r>
                      <a:r>
                        <a:rPr lang="nb-NO" sz="1100" u="sng" dirty="0" err="1">
                          <a:effectLst/>
                          <a:hlinkClick r:id="rId2"/>
                        </a:rPr>
                        <a:t>jfr</a:t>
                      </a:r>
                      <a:r>
                        <a:rPr lang="nb-NO" sz="1100" u="sng" dirty="0">
                          <a:effectLst/>
                          <a:hlinkClick r:id="rId2"/>
                        </a:rPr>
                        <a:t> </a:t>
                      </a:r>
                      <a:r>
                        <a:rPr lang="nb-NO" sz="1100" u="sng" dirty="0" smtClean="0">
                          <a:effectLst/>
                          <a:hlinkClick r:id="rId2"/>
                        </a:rPr>
                        <a:t>psykologi</a:t>
                      </a:r>
                      <a:r>
                        <a:rPr lang="nb-NO" sz="1100" u="sng" dirty="0" smtClean="0">
                          <a:effectLst/>
                        </a:rPr>
                        <a:t> )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384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Bachelor i spesped fra UiO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stiller likt som våre kandidater?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Må </a:t>
                      </a:r>
                      <a:r>
                        <a:rPr lang="nb-NO" sz="1100" dirty="0" smtClean="0">
                          <a:effectLst/>
                        </a:rPr>
                        <a:t>avklares-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384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Andre grader med spesialpedagogikk eller kombinasjoner av sped/ped 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Individuell faglig vurdering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Basert på individuell vurdering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576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Bachelor med faglig fordypning innen samfunnsvitenskap, humaniora, informatikk eller pedagogikk</a:t>
                      </a:r>
                      <a:r>
                        <a:rPr lang="nb-NO" sz="1100" dirty="0" smtClean="0">
                          <a:effectLst/>
                        </a:rPr>
                        <a:t>. (KDL)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Vurderes individuelt. 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effectLst/>
                        </a:rPr>
                        <a:t>Basert på individuell </a:t>
                      </a:r>
                      <a:r>
                        <a:rPr lang="nb-NO" sz="1100" dirty="0" smtClean="0">
                          <a:effectLst/>
                        </a:rPr>
                        <a:t>vurdering. Må ha kriterier for individuell vurdering.</a:t>
                      </a:r>
                      <a:endParaRPr lang="nb-NO" sz="1100" dirty="0" smtClean="0">
                        <a:effectLst/>
                        <a:latin typeface="+mn-lt"/>
                        <a:ea typeface="SimSu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576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Allmennlærer/grunnskolelærer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kvalifisert på lik linje med de som har bachelor i pedagogikk/ med godkjent fordypning i pedagogikk.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avhengig av om emnegruppen inngår i opptakskgrunnlaget.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576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Førskolelærer/barnehagelærer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kvalifisert på lik linje med de som har bachelor i pedagogikk/ med godkjent fordypning i pedagogikk.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avhengig av om emnegruppen inngår i opptakskgrunnlaget.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576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Barnevernspedagog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kvalifisert på lik linje med de som har bachelor i pedagogikk/ med godkjent fordypning i pedagogikk.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avhengig av om emnegruppen inngår i opptakskgrunnlaget.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576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Faglærer (f.eks. forming, dans,musikk)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kvalifisert på lik linje med de som har bachelor i pedagogikk/ med godkjent fordypning i pedagogikk.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avhengig av om emnegruppen inngår i opptakskgrunnlaget.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  <a:tr h="576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Lærer med PPU 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kvalifisert på lik linje med de som har bachelor i pedagogikk/ med godkjent fordypning i pedagogikk.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avhengig av om emnegruppen inngår i </a:t>
                      </a:r>
                      <a:r>
                        <a:rPr lang="nb-NO" sz="1100" dirty="0" err="1">
                          <a:effectLst/>
                        </a:rPr>
                        <a:t>opptakskgrunnlaget</a:t>
                      </a:r>
                      <a:r>
                        <a:rPr lang="nb-NO" sz="1100" dirty="0">
                          <a:effectLst/>
                        </a:rPr>
                        <a:t>.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327" marR="6832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3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660</Words>
  <Application>Microsoft Office PowerPoint</Application>
  <PresentationFormat>Skjermfremvisning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Office-tema</vt:lpstr>
      <vt:lpstr>Opptakskrav til master i pedagogikk</vt:lpstr>
      <vt:lpstr>Opptakskrav til master i pedagogikk</vt:lpstr>
      <vt:lpstr>Fordypning -dagens ordning</vt:lpstr>
      <vt:lpstr>Fordypning PPR- dagens ordning</vt:lpstr>
      <vt:lpstr>Hva er «fordypningen» i ny studieordning?</vt:lpstr>
      <vt:lpstr>Flere muligheter- ulike konsekvenser</vt:lpstr>
      <vt:lpstr>Konsekvenser av å kreve spesifikke emner i opptaksgrunnlaget</vt:lpstr>
      <vt:lpstr>Utdanninger fra andre læresteder- dagens ordning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Yngvild Dahl</dc:creator>
  <cp:lastModifiedBy>Yngvild Dahl</cp:lastModifiedBy>
  <cp:revision>11</cp:revision>
  <dcterms:created xsi:type="dcterms:W3CDTF">2017-05-05T05:58:35Z</dcterms:created>
  <dcterms:modified xsi:type="dcterms:W3CDTF">2017-05-08T07:46:50Z</dcterms:modified>
</cp:coreProperties>
</file>