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65" r:id="rId3"/>
    <p:sldId id="280" r:id="rId4"/>
    <p:sldId id="258" r:id="rId5"/>
    <p:sldId id="279" r:id="rId6"/>
    <p:sldId id="274" r:id="rId7"/>
    <p:sldId id="277" r:id="rId8"/>
    <p:sldId id="276" r:id="rId9"/>
    <p:sldId id="260" r:id="rId10"/>
    <p:sldId id="270" r:id="rId11"/>
    <p:sldId id="271" r:id="rId12"/>
    <p:sldId id="262" r:id="rId13"/>
    <p:sldId id="272" r:id="rId14"/>
    <p:sldId id="273" r:id="rId15"/>
    <p:sldId id="269" r:id="rId16"/>
    <p:sldId id="268" r:id="rId17"/>
    <p:sldId id="278" r:id="rId18"/>
    <p:sldId id="266" r:id="rId19"/>
    <p:sldId id="263" r:id="rId20"/>
  </p:sldIdLst>
  <p:sldSz cx="9144000" cy="6858000" type="screen4x3"/>
  <p:notesSz cx="6794500" cy="9906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54" autoAdjust="0"/>
    <p:restoredTop sz="94660"/>
  </p:normalViewPr>
  <p:slideViewPr>
    <p:cSldViewPr>
      <p:cViewPr>
        <p:scale>
          <a:sx n="80" d="100"/>
          <a:sy n="80" d="100"/>
        </p:scale>
        <p:origin x="-248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8DDDFD-55E1-43E2-955C-BC383214C70D}" type="datetimeFigureOut">
              <a:rPr lang="nb-NO" smtClean="0"/>
              <a:pPr/>
              <a:t>13.03.2017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D04233-699A-46F9-BBFA-F7D5BD60AD59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7550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 smtClean="0"/>
              <a:t>HR OG OPPLÆRING (10)</a:t>
            </a:r>
          </a:p>
          <a:p>
            <a:r>
              <a:rPr lang="nb-NO" dirty="0" err="1" smtClean="0"/>
              <a:t>HR-sjef</a:t>
            </a:r>
            <a:endParaRPr lang="nb-NO" dirty="0" smtClean="0"/>
          </a:p>
          <a:p>
            <a:r>
              <a:rPr lang="nb-NO" dirty="0" err="1" smtClean="0"/>
              <a:t>HR-medarbeider</a:t>
            </a:r>
            <a:r>
              <a:rPr lang="nb-NO" dirty="0" smtClean="0"/>
              <a:t> </a:t>
            </a:r>
          </a:p>
          <a:p>
            <a:r>
              <a:rPr lang="nb-NO" dirty="0" err="1" smtClean="0"/>
              <a:t>HR-konsulent</a:t>
            </a:r>
            <a:r>
              <a:rPr lang="nb-NO" dirty="0" smtClean="0"/>
              <a:t> (2 pers.)</a:t>
            </a:r>
          </a:p>
          <a:p>
            <a:r>
              <a:rPr lang="nb-NO" dirty="0" err="1" smtClean="0"/>
              <a:t>HR-rådgiver</a:t>
            </a:r>
            <a:r>
              <a:rPr lang="nb-NO" dirty="0" smtClean="0"/>
              <a:t> </a:t>
            </a:r>
          </a:p>
          <a:p>
            <a:r>
              <a:rPr lang="nb-NO" dirty="0" smtClean="0"/>
              <a:t>Fagleder for kompetanseutvikling </a:t>
            </a:r>
          </a:p>
          <a:p>
            <a:r>
              <a:rPr lang="nb-NO" dirty="0" smtClean="0"/>
              <a:t>Seniorkonsulent HR og kompetanse </a:t>
            </a:r>
          </a:p>
          <a:p>
            <a:r>
              <a:rPr lang="nb-NO" dirty="0" smtClean="0"/>
              <a:t>Kompetanserådgiver interaktiv </a:t>
            </a:r>
          </a:p>
          <a:p>
            <a:r>
              <a:rPr lang="nb-NO" dirty="0" smtClean="0"/>
              <a:t>Opplæringskonsulent </a:t>
            </a:r>
          </a:p>
          <a:p>
            <a:r>
              <a:rPr lang="nb-NO" dirty="0" smtClean="0"/>
              <a:t>Kursholder </a:t>
            </a:r>
          </a:p>
          <a:p>
            <a:endParaRPr lang="nb-NO" dirty="0" smtClean="0"/>
          </a:p>
          <a:p>
            <a:r>
              <a:rPr lang="nb-NO" dirty="0" smtClean="0"/>
              <a:t>PEDAGOGER (3)</a:t>
            </a:r>
          </a:p>
          <a:p>
            <a:r>
              <a:rPr lang="nb-NO" dirty="0" smtClean="0"/>
              <a:t>Pedagog (2 pers.)</a:t>
            </a:r>
          </a:p>
          <a:p>
            <a:r>
              <a:rPr lang="nb-NO" dirty="0" smtClean="0"/>
              <a:t>Vikarlærer </a:t>
            </a:r>
          </a:p>
          <a:p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KONSULENTER inkl. ADMINISTRASJON (6)</a:t>
            </a:r>
          </a:p>
          <a:p>
            <a:r>
              <a:rPr lang="nb-NO" dirty="0" smtClean="0"/>
              <a:t>Konsulent </a:t>
            </a:r>
          </a:p>
          <a:p>
            <a:r>
              <a:rPr lang="nb-NO" dirty="0" smtClean="0"/>
              <a:t>Førstekonsulent (3 pers.)</a:t>
            </a:r>
          </a:p>
          <a:p>
            <a:r>
              <a:rPr lang="nb-NO" dirty="0" smtClean="0"/>
              <a:t>Kundekonsulent </a:t>
            </a:r>
          </a:p>
          <a:p>
            <a:r>
              <a:rPr lang="nb-NO" dirty="0" smtClean="0"/>
              <a:t>Førstekonsulent/studiekonsulent </a:t>
            </a:r>
          </a:p>
          <a:p>
            <a:endParaRPr lang="nb-NO" dirty="0" smtClean="0"/>
          </a:p>
          <a:p>
            <a:r>
              <a:rPr lang="nb-NO" dirty="0" smtClean="0"/>
              <a:t>RÅDIGIVERE (7)</a:t>
            </a:r>
          </a:p>
          <a:p>
            <a:r>
              <a:rPr lang="nb-NO" dirty="0" smtClean="0"/>
              <a:t>Veileder/rådgiver/tjenesteeier </a:t>
            </a:r>
          </a:p>
          <a:p>
            <a:r>
              <a:rPr lang="nb-NO" dirty="0" smtClean="0"/>
              <a:t>Seniorrådgiver (2 pers.)</a:t>
            </a:r>
          </a:p>
          <a:p>
            <a:r>
              <a:rPr lang="nb-NO" dirty="0" smtClean="0"/>
              <a:t>Rådgiver (3 pers.)</a:t>
            </a:r>
          </a:p>
          <a:p>
            <a:r>
              <a:rPr lang="nb-NO" dirty="0" smtClean="0"/>
              <a:t>Rådgiver/prosjektmedarbeider</a:t>
            </a:r>
          </a:p>
          <a:p>
            <a:endParaRPr lang="nb-NO" dirty="0" smtClean="0"/>
          </a:p>
          <a:p>
            <a:r>
              <a:rPr lang="nb-NO" dirty="0" smtClean="0"/>
              <a:t>ANDRE (6)</a:t>
            </a:r>
          </a:p>
          <a:p>
            <a:r>
              <a:rPr lang="nb-NO" dirty="0" smtClean="0"/>
              <a:t>Innsamlingssjef </a:t>
            </a:r>
          </a:p>
          <a:p>
            <a:r>
              <a:rPr lang="nb-NO" dirty="0" smtClean="0"/>
              <a:t>Lektor med tilleggsutdanning </a:t>
            </a:r>
          </a:p>
          <a:p>
            <a:r>
              <a:rPr lang="nb-NO" dirty="0" smtClean="0"/>
              <a:t>Digital redaktør </a:t>
            </a:r>
          </a:p>
          <a:p>
            <a:r>
              <a:rPr lang="nb-NO" dirty="0" smtClean="0"/>
              <a:t>Avdelingskoordinator </a:t>
            </a:r>
          </a:p>
          <a:p>
            <a:r>
              <a:rPr lang="nb-NO" dirty="0" smtClean="0"/>
              <a:t>Fagkoordinator </a:t>
            </a:r>
          </a:p>
          <a:p>
            <a:r>
              <a:rPr lang="nb-NO" dirty="0" smtClean="0"/>
              <a:t>Butikksjef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04233-699A-46F9-BBFA-F7D5BD60AD59}" type="slidenum">
              <a:rPr lang="nb-NO" smtClean="0"/>
              <a:pPr/>
              <a:t>3</a:t>
            </a:fld>
            <a:endParaRPr 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dirty="0" smtClean="0">
                <a:latin typeface="Arial" pitchFamily="34" charset="0"/>
                <a:ea typeface="MS Mincho"/>
                <a:cs typeface="Arial" pitchFamily="34" charset="0"/>
              </a:rPr>
              <a:t>Metode 5stp  (anvendt) tilbys av ”</a:t>
            </a:r>
            <a:r>
              <a:rPr lang="nb-NO" sz="1200" b="0" dirty="0" err="1" smtClean="0">
                <a:latin typeface="Arial" pitchFamily="34" charset="0"/>
                <a:ea typeface="MS Mincho"/>
                <a:cs typeface="Arial" pitchFamily="34" charset="0"/>
              </a:rPr>
              <a:t>KUL-undervisere</a:t>
            </a:r>
            <a:r>
              <a:rPr lang="nb-NO" sz="1200" b="0" dirty="0" smtClean="0">
                <a:latin typeface="Arial" pitchFamily="34" charset="0"/>
                <a:ea typeface="MS Mincho"/>
                <a:cs typeface="Arial" pitchFamily="34" charset="0"/>
              </a:rPr>
              <a:t>” og</a:t>
            </a:r>
            <a:r>
              <a:rPr lang="nb-NO" sz="1200" b="0" baseline="0" dirty="0" smtClean="0">
                <a:latin typeface="Arial" pitchFamily="34" charset="0"/>
                <a:ea typeface="MS Mincho"/>
                <a:cs typeface="Arial" pitchFamily="34" charset="0"/>
              </a:rPr>
              <a:t> er spesielt fokusert på vanlige metoder brukt i </a:t>
            </a:r>
            <a:r>
              <a:rPr lang="nb-NO" sz="1200" b="0" baseline="0" dirty="0" err="1" smtClean="0">
                <a:latin typeface="Arial" pitchFamily="34" charset="0"/>
                <a:ea typeface="MS Mincho"/>
                <a:cs typeface="Arial" pitchFamily="34" charset="0"/>
              </a:rPr>
              <a:t>KUL-masteroppgaver</a:t>
            </a:r>
            <a:r>
              <a:rPr lang="nb-NO" sz="1200" b="0" baseline="0" dirty="0" smtClean="0">
                <a:latin typeface="Arial" pitchFamily="34" charset="0"/>
                <a:ea typeface="MS Mincho"/>
                <a:cs typeface="Arial" pitchFamily="34" charset="0"/>
              </a:rPr>
              <a:t>: Forskningsdesign, intervjuing, analyse av intervjudata, bruk av registerdata, </a:t>
            </a:r>
            <a:r>
              <a:rPr lang="nb-NO" sz="1200" b="0" baseline="0" dirty="0" err="1" smtClean="0">
                <a:latin typeface="Arial" pitchFamily="34" charset="0"/>
                <a:ea typeface="MS Mincho"/>
                <a:cs typeface="Arial" pitchFamily="34" charset="0"/>
              </a:rPr>
              <a:t>case-studier</a:t>
            </a:r>
            <a:r>
              <a:rPr lang="nb-NO" sz="1200" b="0" baseline="0" dirty="0" smtClean="0">
                <a:latin typeface="Arial" pitchFamily="34" charset="0"/>
                <a:ea typeface="MS Mincho"/>
                <a:cs typeface="Arial" pitchFamily="34" charset="0"/>
              </a:rPr>
              <a:t> . Emnet er åpent for andre interesserte. </a:t>
            </a:r>
            <a:endParaRPr lang="nb-NO" sz="1200" b="0" dirty="0" smtClean="0">
              <a:latin typeface="Arial" pitchFamily="34" charset="0"/>
              <a:ea typeface="MS Mincho"/>
              <a:cs typeface="Arial" pitchFamily="34" charset="0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04233-699A-46F9-BBFA-F7D5BD60AD59}" type="slidenum">
              <a:rPr lang="nb-NO" smtClean="0"/>
              <a:pPr/>
              <a:t>17</a:t>
            </a:fld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Undervisningsressurser, generelt mht. emneansvarlige og undervisere: begrenset antall og høy gjennomsnittsalder på fagpersonalet innen arbeidslivslæring gjør det nødvendig for instituttledelse å vurdere for eksempel en II-stilling  helst besatt av en person fra/med næringslivsbakgrunn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04233-699A-46F9-BBFA-F7D5BD60AD59}" type="slidenum">
              <a:rPr lang="nb-NO" smtClean="0"/>
              <a:pPr/>
              <a:t>19</a:t>
            </a:fld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pPr/>
              <a:t>13.03.2017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pPr/>
              <a:t>13.03.2017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pPr/>
              <a:t>13.03.2017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pPr/>
              <a:t>13.03.2017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pPr/>
              <a:t>13.03.2017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pPr/>
              <a:t>13.03.2017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pPr/>
              <a:t>13.03.2017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pPr/>
              <a:t>13.03.2017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pPr/>
              <a:t>13.03.2017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pPr/>
              <a:t>13.03.2017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pPr/>
              <a:t>13.03.2017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56636F-9E64-48A9-A0E8-D6911EA208CE}" type="datetimeFigureOut">
              <a:rPr lang="nb-NO" smtClean="0"/>
              <a:pPr/>
              <a:t>13.03.2017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>
                <a:latin typeface="Arial" pitchFamily="34" charset="0"/>
                <a:ea typeface="MS Mincho"/>
                <a:cs typeface="Arial" pitchFamily="34" charset="0"/>
              </a:rPr>
              <a:t>Kunnskapsutvikling og læring i arbeidslivet </a:t>
            </a:r>
            <a:r>
              <a:rPr lang="nb-NO" dirty="0" smtClean="0">
                <a:latin typeface="Arial" pitchFamily="34" charset="0"/>
                <a:cs typeface="Arial" pitchFamily="34" charset="0"/>
              </a:rPr>
              <a:t> (KUL[A])</a:t>
            </a:r>
            <a:endParaRPr lang="nb-NO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dirty="0" smtClean="0"/>
              <a:t>Foreløpig oppsett for profil, struktur og emneplaner</a:t>
            </a:r>
          </a:p>
          <a:p>
            <a:endParaRPr lang="nb-NO" dirty="0" smtClean="0"/>
          </a:p>
          <a:p>
            <a:r>
              <a:rPr lang="nb-NO" dirty="0" smtClean="0"/>
              <a:t>Porteføljeutvalgets fellesmøte, 13/3-2017</a:t>
            </a:r>
            <a:endParaRPr lang="nb-NO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Medlemmer i utviklingsgruppa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267744" y="2132856"/>
            <a:ext cx="8435280" cy="5069160"/>
          </a:xfrm>
        </p:spPr>
        <p:txBody>
          <a:bodyPr/>
          <a:lstStyle/>
          <a:p>
            <a:r>
              <a:rPr lang="nb-NO" dirty="0" smtClean="0"/>
              <a:t>Louise Ann </a:t>
            </a:r>
            <a:r>
              <a:rPr lang="nb-NO" dirty="0" err="1" smtClean="0"/>
              <a:t>Ignacio</a:t>
            </a:r>
            <a:r>
              <a:rPr lang="nb-NO" dirty="0" smtClean="0"/>
              <a:t> </a:t>
            </a:r>
            <a:r>
              <a:rPr lang="nb-NO" dirty="0" err="1" smtClean="0"/>
              <a:t>Bjørnaas</a:t>
            </a:r>
            <a:endParaRPr lang="nb-NO" dirty="0" smtClean="0"/>
          </a:p>
          <a:p>
            <a:r>
              <a:rPr lang="nb-NO" dirty="0" smtClean="0"/>
              <a:t>Terje Grønning</a:t>
            </a:r>
          </a:p>
          <a:p>
            <a:r>
              <a:rPr lang="nb-NO" dirty="0" smtClean="0"/>
              <a:t>Karen Jensen</a:t>
            </a:r>
          </a:p>
          <a:p>
            <a:r>
              <a:rPr lang="nb-NO" dirty="0" smtClean="0"/>
              <a:t>Kjerstin Eek Jensen</a:t>
            </a:r>
          </a:p>
          <a:p>
            <a:r>
              <a:rPr lang="nb-NO" dirty="0" smtClean="0"/>
              <a:t>Leif C. </a:t>
            </a:r>
            <a:r>
              <a:rPr lang="nb-NO" dirty="0" err="1" smtClean="0"/>
              <a:t>Lahn</a:t>
            </a:r>
            <a:endParaRPr lang="nb-NO" dirty="0" smtClean="0"/>
          </a:p>
          <a:p>
            <a:r>
              <a:rPr lang="nb-NO" dirty="0" smtClean="0"/>
              <a:t>Monika Nerland</a:t>
            </a:r>
          </a:p>
          <a:p>
            <a:endParaRPr lang="nb-NO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3396340"/>
              </p:ext>
            </p:extLst>
          </p:nvPr>
        </p:nvGraphicFramePr>
        <p:xfrm>
          <a:off x="251520" y="908720"/>
          <a:ext cx="8568952" cy="50450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84776"/>
                <a:gridCol w="1584176"/>
              </a:tblGrid>
              <a:tr h="840849">
                <a:tc>
                  <a:txBody>
                    <a:bodyPr/>
                    <a:lstStyle/>
                    <a:p>
                      <a:r>
                        <a:rPr lang="nb-NO" sz="3200" dirty="0" smtClean="0"/>
                        <a:t>Yrkesgruppe</a:t>
                      </a:r>
                      <a:endParaRPr lang="nb-NO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3200" dirty="0" smtClean="0"/>
                        <a:t>Antall</a:t>
                      </a:r>
                      <a:endParaRPr lang="nb-NO" sz="3200" dirty="0"/>
                    </a:p>
                  </a:txBody>
                  <a:tcPr/>
                </a:tc>
              </a:tr>
              <a:tr h="840849">
                <a:tc>
                  <a:txBody>
                    <a:bodyPr/>
                    <a:lstStyle/>
                    <a:p>
                      <a:r>
                        <a:rPr lang="nb-NO" sz="3200" dirty="0" smtClean="0"/>
                        <a:t>HR OG OPPLÆRING </a:t>
                      </a:r>
                      <a:endParaRPr lang="nb-NO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3200" dirty="0" smtClean="0"/>
                        <a:t>10</a:t>
                      </a:r>
                      <a:endParaRPr lang="nb-NO" sz="3200" dirty="0"/>
                    </a:p>
                  </a:txBody>
                  <a:tcPr/>
                </a:tc>
              </a:tr>
              <a:tr h="840849">
                <a:tc>
                  <a:txBody>
                    <a:bodyPr/>
                    <a:lstStyle/>
                    <a:p>
                      <a:r>
                        <a:rPr lang="nb-NO" sz="3200" dirty="0" smtClean="0"/>
                        <a:t>KONSULENTER inkl. ADMINISTRASJON</a:t>
                      </a:r>
                      <a:endParaRPr lang="nb-NO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3200" dirty="0" smtClean="0"/>
                        <a:t>6</a:t>
                      </a:r>
                      <a:endParaRPr lang="nb-NO" sz="3200" dirty="0"/>
                    </a:p>
                  </a:txBody>
                  <a:tcPr/>
                </a:tc>
              </a:tr>
              <a:tr h="840849">
                <a:tc>
                  <a:txBody>
                    <a:bodyPr/>
                    <a:lstStyle/>
                    <a:p>
                      <a:r>
                        <a:rPr lang="nb-NO" sz="3200" dirty="0" smtClean="0"/>
                        <a:t>RÅDGIVERE</a:t>
                      </a:r>
                      <a:endParaRPr lang="nb-NO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3200" dirty="0" smtClean="0"/>
                        <a:t>7</a:t>
                      </a:r>
                      <a:endParaRPr lang="nb-NO" sz="3200" dirty="0"/>
                    </a:p>
                  </a:txBody>
                  <a:tcPr/>
                </a:tc>
              </a:tr>
              <a:tr h="840849">
                <a:tc>
                  <a:txBody>
                    <a:bodyPr/>
                    <a:lstStyle/>
                    <a:p>
                      <a:r>
                        <a:rPr lang="nb-NO" sz="3200" baseline="0" dirty="0" smtClean="0"/>
                        <a:t>TRADISJONELLE  PEDAGOGIKK </a:t>
                      </a:r>
                      <a:endParaRPr lang="nb-NO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3200" dirty="0" smtClean="0"/>
                        <a:t>3</a:t>
                      </a:r>
                      <a:endParaRPr lang="nb-NO" sz="3200" dirty="0"/>
                    </a:p>
                  </a:txBody>
                  <a:tcPr/>
                </a:tc>
              </a:tr>
              <a:tr h="840849">
                <a:tc>
                  <a:txBody>
                    <a:bodyPr/>
                    <a:lstStyle/>
                    <a:p>
                      <a:r>
                        <a:rPr lang="nb-NO" sz="3200" dirty="0" smtClean="0"/>
                        <a:t>ANDRE</a:t>
                      </a:r>
                      <a:endParaRPr lang="nb-NO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3200" dirty="0" smtClean="0"/>
                        <a:t>6</a:t>
                      </a:r>
                      <a:endParaRPr lang="nb-NO" sz="3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kstSylinder 4"/>
          <p:cNvSpPr txBox="1"/>
          <p:nvPr/>
        </p:nvSpPr>
        <p:spPr>
          <a:xfrm>
            <a:off x="395536" y="6093296"/>
            <a:ext cx="86405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De 32 </a:t>
            </a:r>
            <a:r>
              <a:rPr lang="nb-NO" dirty="0" err="1" smtClean="0"/>
              <a:t>KUL-LTA-studentene</a:t>
            </a:r>
            <a:r>
              <a:rPr lang="nb-NO" dirty="0" smtClean="0"/>
              <a:t> fra tre tidligere studentkull (2010-2012, 2011-2013, 2012-2014 )</a:t>
            </a:r>
          </a:p>
          <a:p>
            <a:r>
              <a:rPr lang="nb-NO" dirty="0" smtClean="0"/>
              <a:t>som svarte på undersøkelsen</a:t>
            </a:r>
            <a:endParaRPr lang="nb-NO" dirty="0"/>
          </a:p>
        </p:txBody>
      </p:sp>
      <p:sp>
        <p:nvSpPr>
          <p:cNvPr id="6" name="TekstSylinder 5"/>
          <p:cNvSpPr txBox="1"/>
          <p:nvPr/>
        </p:nvSpPr>
        <p:spPr>
          <a:xfrm>
            <a:off x="1259632" y="116632"/>
            <a:ext cx="65321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 smtClean="0"/>
              <a:t>Uteksaminertes arbeid (historisk  sett)</a:t>
            </a:r>
            <a:endParaRPr lang="nb-NO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Profil for </a:t>
            </a:r>
            <a:r>
              <a:rPr lang="nb-NO" dirty="0" smtClean="0">
                <a:latin typeface="Arial" pitchFamily="34" charset="0"/>
                <a:cs typeface="Arial" pitchFamily="34" charset="0"/>
              </a:rPr>
              <a:t>KUL[A]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7544" y="1356792"/>
            <a:ext cx="8435280" cy="5501208"/>
          </a:xfrm>
        </p:spPr>
        <p:txBody>
          <a:bodyPr>
            <a:normAutofit fontScale="92500" lnSpcReduction="20000"/>
          </a:bodyPr>
          <a:lstStyle/>
          <a:p>
            <a:r>
              <a:rPr lang="nb-NO" dirty="0" smtClean="0"/>
              <a:t>Ved å gjennomføre denne studieretningen får du en pedagogisk basert, men allikevel spesialisert, akademisk kompetanse på høyt nivå innenfor fag- og forskningsfeltet som dreier seg om kunnskapsutvikling og læring i arbeidslivet og teknologiens rolle innen arbeidslivet. </a:t>
            </a:r>
          </a:p>
          <a:p>
            <a:endParaRPr lang="nb-NO" dirty="0" smtClean="0"/>
          </a:p>
          <a:p>
            <a:r>
              <a:rPr lang="nb-NO" dirty="0" smtClean="0"/>
              <a:t>Studieretningen passer spesielt for de som tar sikte på å arbeide med:</a:t>
            </a:r>
          </a:p>
          <a:p>
            <a:pPr>
              <a:buNone/>
            </a:pPr>
            <a:r>
              <a:rPr lang="nb-NO" dirty="0" smtClean="0"/>
              <a:t>-   personalspørsmål, </a:t>
            </a:r>
          </a:p>
          <a:p>
            <a:pPr>
              <a:buFontTx/>
              <a:buChar char="-"/>
            </a:pPr>
            <a:r>
              <a:rPr lang="nb-NO" dirty="0" smtClean="0"/>
              <a:t>tilrettelegging av opplæring, eller </a:t>
            </a:r>
          </a:p>
          <a:p>
            <a:pPr>
              <a:buFontTx/>
              <a:buChar char="-"/>
            </a:pPr>
            <a:r>
              <a:rPr lang="nb-NO" dirty="0" smtClean="0"/>
              <a:t> konsulenttjenester, utredninger eller forskning i forbindelse med arbeidslivspørsmål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nb-NO" sz="3600" dirty="0" smtClean="0"/>
              <a:t>I tillegg til den akademiske kompetansen får du også en profesjonsorientert kompetanse innen:</a:t>
            </a:r>
            <a:r>
              <a:rPr lang="nb-NO" dirty="0" smtClean="0"/>
              <a:t/>
            </a:r>
            <a:br>
              <a:rPr lang="nb-NO" dirty="0" smtClean="0"/>
            </a:b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 smtClean="0"/>
              <a:t>tilrettelegging av opplæring innen arbeidslivet inklusiv bruken av digitale verktøy, </a:t>
            </a:r>
          </a:p>
          <a:p>
            <a:r>
              <a:rPr lang="nb-NO" dirty="0" smtClean="0"/>
              <a:t>organisering av menneskelige ressurser innen organisasjoner og ellers, </a:t>
            </a:r>
          </a:p>
          <a:p>
            <a:r>
              <a:rPr lang="nb-NO" dirty="0" smtClean="0"/>
              <a:t>analyse av situasjoner og forhold i organisasjoner og arbeidslivet ellers med henblikk på faktorer som virker hemmende eller fremmende for innovasjon og andre former for endring,</a:t>
            </a:r>
          </a:p>
          <a:p>
            <a:r>
              <a:rPr lang="nb-NO" dirty="0" smtClean="0"/>
              <a:t>forståelse for ulike kunnskapsfelt innen arbeidslivet</a:t>
            </a:r>
            <a:endParaRPr lang="nb-NO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Opptakskriterier og forkunnskaper 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925144"/>
          </a:xfrm>
        </p:spPr>
        <p:txBody>
          <a:bodyPr>
            <a:normAutofit fontScale="92500" lnSpcReduction="10000"/>
          </a:bodyPr>
          <a:lstStyle/>
          <a:p>
            <a:r>
              <a:rPr lang="nb-NO" dirty="0" err="1" smtClean="0"/>
              <a:t>Bachelor-grad</a:t>
            </a:r>
            <a:r>
              <a:rPr lang="nb-NO" dirty="0" smtClean="0"/>
              <a:t> i pedagogikk eller annet </a:t>
            </a:r>
            <a:r>
              <a:rPr lang="nb-NO" dirty="0" err="1" smtClean="0"/>
              <a:t>bachelorprogram</a:t>
            </a:r>
            <a:r>
              <a:rPr lang="nb-NO" dirty="0" smtClean="0"/>
              <a:t> relatert til arbeidsliv (med karakter C eller bedre, helst B hvis vi får lov         til det …) </a:t>
            </a:r>
          </a:p>
          <a:p>
            <a:r>
              <a:rPr lang="nb-NO" dirty="0" smtClean="0"/>
              <a:t>Dvs. endring av opptakskriterier fra dagens krav, som er </a:t>
            </a:r>
            <a:r>
              <a:rPr lang="nb-NO" dirty="0" err="1" smtClean="0"/>
              <a:t>bachelor</a:t>
            </a:r>
            <a:r>
              <a:rPr lang="nb-NO" dirty="0" smtClean="0"/>
              <a:t> i pedagogikk eller tilsvarende </a:t>
            </a:r>
          </a:p>
          <a:p>
            <a:endParaRPr lang="nb-NO" dirty="0" smtClean="0"/>
          </a:p>
          <a:p>
            <a:r>
              <a:rPr lang="nb-NO" dirty="0" smtClean="0"/>
              <a:t>Jfr. dagens og fremtidig KDL, men med tildels andre alternative fag antydet: sosiologi, organisasjonspsykologi, innovasjonsstudier,  antropologi, organisasjon og ledelse.</a:t>
            </a:r>
            <a:endParaRPr lang="nb-NO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 3"/>
          <p:cNvGraphicFramePr>
            <a:graphicFrameLocks noGrp="1"/>
          </p:cNvGraphicFramePr>
          <p:nvPr/>
        </p:nvGraphicFramePr>
        <p:xfrm>
          <a:off x="467544" y="260648"/>
          <a:ext cx="8424935" cy="6410254"/>
        </p:xfrm>
        <a:graphic>
          <a:graphicData uri="http://schemas.openxmlformats.org/drawingml/2006/table">
            <a:tbl>
              <a:tblPr/>
              <a:tblGrid>
                <a:gridCol w="1368152"/>
                <a:gridCol w="2016224"/>
                <a:gridCol w="864094"/>
                <a:gridCol w="1656184"/>
                <a:gridCol w="1368152"/>
                <a:gridCol w="1152129"/>
              </a:tblGrid>
              <a:tr h="609891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Masteroppgave (inkl. KELA 3)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30stp </a:t>
                      </a:r>
                    </a:p>
                  </a:txBody>
                  <a:tcPr marL="25485" marR="25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2114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200" b="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Metode 5stp</a:t>
                      </a:r>
                      <a:br>
                        <a:rPr lang="nb-NO" sz="2200" b="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</a:br>
                      <a:r>
                        <a:rPr lang="nb-NO" sz="2200" b="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(anvendt)</a:t>
                      </a:r>
                    </a:p>
                  </a:txBody>
                  <a:tcPr marL="25485" marR="25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Praksis 5 </a:t>
                      </a:r>
                      <a:r>
                        <a:rPr lang="nb-NO" sz="2400" b="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stp</a:t>
                      </a:r>
                      <a:r>
                        <a:rPr lang="nb-NO" sz="2400" b="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/>
                      </a:r>
                      <a:br>
                        <a:rPr lang="nb-NO" sz="2400" b="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</a:br>
                      <a:endParaRPr lang="nb-NO" sz="2400" b="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25485" marR="25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Læringskulturer, ledelsesformer og motivasjon 10 </a:t>
                      </a:r>
                      <a:r>
                        <a:rPr lang="nb-NO" sz="2400" b="1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stp</a:t>
                      </a:r>
                      <a:r>
                        <a:rPr lang="nb-NO" sz="24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(KUL 4)</a:t>
                      </a:r>
                    </a:p>
                  </a:txBody>
                  <a:tcPr marL="25485" marR="25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MA-oppgave 10stp (inkl. KELA 2)</a:t>
                      </a:r>
                    </a:p>
                  </a:txBody>
                  <a:tcPr marL="25485" marR="25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21922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200" b="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Praksis </a:t>
                      </a:r>
                      <a:endParaRPr lang="nb-NO" sz="2200" b="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200" b="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5 </a:t>
                      </a:r>
                      <a:r>
                        <a:rPr lang="nb-NO" sz="2200" b="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stp</a:t>
                      </a:r>
                      <a:endParaRPr lang="nb-NO" sz="2200" b="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25485" marR="25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1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Kunnskapsorgani-sering</a:t>
                      </a:r>
                      <a:r>
                        <a:rPr lang="nb-NO" sz="2400" b="1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  <a:r>
                        <a:rPr lang="nb-NO" sz="24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og læring i ekspertkulturer </a:t>
                      </a:r>
                      <a:endParaRPr lang="nb-NO" sz="2400" b="1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1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10 </a:t>
                      </a:r>
                      <a:r>
                        <a:rPr lang="nb-NO" sz="2400" b="1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stp</a:t>
                      </a:r>
                      <a:r>
                        <a:rPr lang="nb-NO" sz="24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(KUL 2)</a:t>
                      </a:r>
                    </a:p>
                  </a:txBody>
                  <a:tcPr marL="25485" marR="25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Tilrettelegging og evaluering av opplæring i arbeidslivet </a:t>
                      </a:r>
                      <a:r>
                        <a:rPr lang="nb-NO" sz="2400" b="1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10 </a:t>
                      </a:r>
                      <a:r>
                        <a:rPr lang="nb-NO" sz="2400" b="1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stp</a:t>
                      </a:r>
                      <a:r>
                        <a:rPr lang="nb-NO" sz="24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(KUL 3)</a:t>
                      </a:r>
                    </a:p>
                  </a:txBody>
                  <a:tcPr marL="25485" marR="25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200" b="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MA-oppgave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200" b="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5stp (inkl. KELA 1) </a:t>
                      </a:r>
                    </a:p>
                  </a:txBody>
                  <a:tcPr marL="25485" marR="25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4708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Generell metode og </a:t>
                      </a:r>
                      <a:r>
                        <a:rPr lang="nb-NO" sz="2400" b="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data-analyse</a:t>
                      </a:r>
                      <a:r>
                        <a:rPr lang="nb-NO" sz="2400" b="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(stat)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15stp</a:t>
                      </a:r>
                    </a:p>
                  </a:txBody>
                  <a:tcPr marL="25485" marR="25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Kunnskapsutvikling og læring i arbeidslivet 15 </a:t>
                      </a:r>
                      <a:r>
                        <a:rPr lang="nb-NO" sz="2400" b="1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stp</a:t>
                      </a:r>
                      <a:r>
                        <a:rPr lang="nb-NO" sz="24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(KUL 1)</a:t>
                      </a:r>
                    </a:p>
                  </a:txBody>
                  <a:tcPr marL="25485" marR="25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95536" y="-171400"/>
            <a:ext cx="8229600" cy="1143000"/>
          </a:xfrm>
        </p:spPr>
        <p:txBody>
          <a:bodyPr/>
          <a:lstStyle/>
          <a:p>
            <a:r>
              <a:rPr lang="nb-NO" dirty="0" smtClean="0"/>
              <a:t>Studieprogresjon</a:t>
            </a:r>
            <a:endParaRPr lang="nb-NO" dirty="0"/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sz="half" idx="2"/>
          </p:nvPr>
        </p:nvGraphicFramePr>
        <p:xfrm>
          <a:off x="144016" y="908720"/>
          <a:ext cx="8892480" cy="57539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6646"/>
                <a:gridCol w="5805834"/>
              </a:tblGrid>
              <a:tr h="576064">
                <a:tc>
                  <a:txBody>
                    <a:bodyPr/>
                    <a:lstStyle/>
                    <a:p>
                      <a:r>
                        <a:rPr lang="nb-NO" sz="3200" dirty="0" smtClean="0"/>
                        <a:t>Faglige ferdigheter</a:t>
                      </a:r>
                      <a:endParaRPr lang="nb-NO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3200" dirty="0" smtClean="0"/>
                        <a:t>Metodiske</a:t>
                      </a:r>
                      <a:r>
                        <a:rPr lang="nb-NO" sz="3200" baseline="0" dirty="0" smtClean="0"/>
                        <a:t> ferdigheter</a:t>
                      </a:r>
                      <a:endParaRPr lang="nb-NO" sz="3200" dirty="0"/>
                    </a:p>
                  </a:txBody>
                  <a:tcPr/>
                </a:tc>
              </a:tr>
              <a:tr h="66139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600" dirty="0" smtClean="0">
                          <a:latin typeface="Arial" pitchFamily="34" charset="0"/>
                          <a:cs typeface="Arial" pitchFamily="34" charset="0"/>
                        </a:rPr>
                        <a:t>KUL 1 m.m.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600" dirty="0" smtClean="0">
                          <a:latin typeface="Arial" pitchFamily="34" charset="0"/>
                          <a:cs typeface="Arial" pitchFamily="34" charset="0"/>
                        </a:rPr>
                        <a:t>Ferdigstilt første akademiske essay</a:t>
                      </a:r>
                      <a:endParaRPr lang="nb-NO" sz="2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800761">
                <a:tc>
                  <a:txBody>
                    <a:bodyPr/>
                    <a:lstStyle/>
                    <a:p>
                      <a:r>
                        <a:rPr lang="nb-NO" sz="2600" dirty="0" smtClean="0">
                          <a:latin typeface="Arial" pitchFamily="34" charset="0"/>
                          <a:cs typeface="Arial" pitchFamily="34" charset="0"/>
                        </a:rPr>
                        <a:t>KUL 2:</a:t>
                      </a:r>
                    </a:p>
                    <a:p>
                      <a:endParaRPr lang="nb-NO" sz="26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nb-NO" sz="2600" dirty="0" smtClean="0">
                          <a:latin typeface="Arial" pitchFamily="34" charset="0"/>
                          <a:cs typeface="Arial" pitchFamily="34" charset="0"/>
                        </a:rPr>
                        <a:t>KUL 3/Praksis:</a:t>
                      </a:r>
                    </a:p>
                    <a:p>
                      <a:r>
                        <a:rPr lang="nb-NO" sz="2600" dirty="0" smtClean="0">
                          <a:latin typeface="Arial" pitchFamily="34" charset="0"/>
                          <a:cs typeface="Arial" pitchFamily="34" charset="0"/>
                        </a:rPr>
                        <a:t>KELA 1:</a:t>
                      </a:r>
                      <a:endParaRPr lang="nb-NO" sz="2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600" dirty="0" smtClean="0">
                          <a:latin typeface="Arial" pitchFamily="34" charset="0"/>
                          <a:cs typeface="Arial" pitchFamily="34" charset="0"/>
                        </a:rPr>
                        <a:t>Ferdigheter i teoretisk resonnering og akademisk skriving</a:t>
                      </a:r>
                    </a:p>
                    <a:p>
                      <a:r>
                        <a:rPr lang="nb-NO" sz="2600" dirty="0" smtClean="0">
                          <a:latin typeface="Arial" pitchFamily="34" charset="0"/>
                          <a:cs typeface="Arial" pitchFamily="34" charset="0"/>
                        </a:rPr>
                        <a:t>Utprøving av praktiske </a:t>
                      </a:r>
                      <a:r>
                        <a:rPr lang="nb-NO" sz="2600" dirty="0" err="1" smtClean="0">
                          <a:latin typeface="Arial" pitchFamily="34" charset="0"/>
                          <a:cs typeface="Arial" pitchFamily="34" charset="0"/>
                        </a:rPr>
                        <a:t>HR-verktøy</a:t>
                      </a:r>
                      <a:r>
                        <a:rPr lang="nb-NO" sz="2600" dirty="0" smtClean="0">
                          <a:latin typeface="Arial" pitchFamily="34" charset="0"/>
                          <a:cs typeface="Arial" pitchFamily="34" charset="0"/>
                        </a:rPr>
                        <a:t> o.l.</a:t>
                      </a:r>
                    </a:p>
                    <a:p>
                      <a:r>
                        <a:rPr lang="nb-NO" sz="2600" dirty="0" smtClean="0">
                          <a:latin typeface="Arial" pitchFamily="34" charset="0"/>
                          <a:cs typeface="Arial" pitchFamily="34" charset="0"/>
                        </a:rPr>
                        <a:t>Prosjektbeskrivelse masteroppgave</a:t>
                      </a:r>
                      <a:endParaRPr lang="nb-NO" sz="2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867713">
                <a:tc>
                  <a:txBody>
                    <a:bodyPr/>
                    <a:lstStyle/>
                    <a:p>
                      <a:r>
                        <a:rPr lang="nb-NO" sz="2600" dirty="0" smtClean="0">
                          <a:latin typeface="Arial" pitchFamily="34" charset="0"/>
                          <a:cs typeface="Arial" pitchFamily="34" charset="0"/>
                        </a:rPr>
                        <a:t>KUL 4/Anvendt metode/Praksis:</a:t>
                      </a:r>
                    </a:p>
                    <a:p>
                      <a:r>
                        <a:rPr lang="nb-NO" sz="2600" dirty="0" smtClean="0">
                          <a:latin typeface="Arial" pitchFamily="34" charset="0"/>
                          <a:cs typeface="Arial" pitchFamily="34" charset="0"/>
                        </a:rPr>
                        <a:t>KELA 2:</a:t>
                      </a:r>
                      <a:endParaRPr lang="nb-NO" sz="2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600" dirty="0" smtClean="0">
                          <a:latin typeface="Arial" pitchFamily="34" charset="0"/>
                          <a:cs typeface="Arial" pitchFamily="34" charset="0"/>
                        </a:rPr>
                        <a:t>Utprøving av </a:t>
                      </a:r>
                      <a:r>
                        <a:rPr lang="nb-NO" sz="2600" dirty="0" err="1" smtClean="0">
                          <a:latin typeface="Arial" pitchFamily="34" charset="0"/>
                          <a:cs typeface="Arial" pitchFamily="34" charset="0"/>
                        </a:rPr>
                        <a:t>data-innsamling</a:t>
                      </a:r>
                      <a:endParaRPr lang="nb-NO" sz="26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nb-NO" sz="26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nb-NO" sz="2600" dirty="0" smtClean="0">
                          <a:latin typeface="Arial" pitchFamily="34" charset="0"/>
                          <a:cs typeface="Arial" pitchFamily="34" charset="0"/>
                        </a:rPr>
                        <a:t>Påbegynt masteroppgave</a:t>
                      </a:r>
                      <a:endParaRPr lang="nb-NO" sz="2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867713">
                <a:tc>
                  <a:txBody>
                    <a:bodyPr/>
                    <a:lstStyle/>
                    <a:p>
                      <a:r>
                        <a:rPr lang="nb-NO" sz="2800" b="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Masteroppgave</a:t>
                      </a:r>
                    </a:p>
                    <a:p>
                      <a:r>
                        <a:rPr lang="nb-NO" sz="2800" b="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+ KELA 3:</a:t>
                      </a:r>
                      <a:endParaRPr lang="nb-NO" sz="2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nb-NO" sz="2600" dirty="0" smtClean="0">
                          <a:latin typeface="Arial" pitchFamily="34" charset="0"/>
                          <a:cs typeface="Arial" pitchFamily="34" charset="0"/>
                        </a:rPr>
                        <a:t>Ferdiggjøring av masteroppgave</a:t>
                      </a:r>
                      <a:endParaRPr lang="nb-NO" sz="2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7504" y="332656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nb-NO" sz="2900" dirty="0" smtClean="0"/>
              <a:t>Emneplaner, eksempel 1. ”KUL 2”</a:t>
            </a:r>
            <a:br>
              <a:rPr lang="nb-NO" sz="2900" dirty="0" smtClean="0"/>
            </a:br>
            <a:r>
              <a:rPr lang="nb-NO" sz="3600" dirty="0" smtClean="0"/>
              <a:t/>
            </a:r>
            <a:br>
              <a:rPr lang="nb-NO" sz="3600" dirty="0" smtClean="0"/>
            </a:br>
            <a:r>
              <a:rPr lang="nb-NO" sz="3600" dirty="0" smtClean="0"/>
              <a:t>Ekspertfellesskap og modeller for kunnskapsdeling</a:t>
            </a:r>
            <a:r>
              <a:rPr lang="nb-NO" sz="2400" dirty="0" smtClean="0"/>
              <a:t/>
            </a:r>
            <a:br>
              <a:rPr lang="nb-NO" sz="2400" dirty="0" smtClean="0"/>
            </a:br>
            <a:endParaRPr lang="nb-NO" sz="24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nb-NO" dirty="0" smtClean="0"/>
              <a:t>Videreføring av tidligere emne (PED4410, 10 </a:t>
            </a:r>
            <a:r>
              <a:rPr lang="nb-NO" dirty="0" err="1" smtClean="0"/>
              <a:t>stp</a:t>
            </a:r>
            <a:r>
              <a:rPr lang="nb-NO" dirty="0" smtClean="0"/>
              <a:t>.)</a:t>
            </a:r>
          </a:p>
          <a:p>
            <a:r>
              <a:rPr lang="nb-NO" dirty="0" smtClean="0"/>
              <a:t>Tar utgangspunkt i hvordan et stadig mer globalisert kunnskapssamfunn endrer vilkårene for kunnskapsdeling og læring i ekspertfellesskap.</a:t>
            </a:r>
          </a:p>
          <a:p>
            <a:r>
              <a:rPr lang="nb-NO" dirty="0" smtClean="0"/>
              <a:t>Emnet gir en oversikt over perspektiver på ekspertise og modeller for kunnskapsdeling. I tillegg gir det oversikt over hovedperspektiver og metoder innen kompetanseutvikling og arbeidslivspedagogikk på individ- og gruppenivå.</a:t>
            </a:r>
          </a:p>
          <a:p>
            <a:endParaRPr lang="nb-NO" dirty="0" smtClean="0"/>
          </a:p>
          <a:p>
            <a:endParaRPr lang="nb-NO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nb-NO" sz="3600" dirty="0" smtClean="0"/>
              <a:t>Ekspertfellesskap og modeller for kunnskapsdeling</a:t>
            </a:r>
            <a:r>
              <a:rPr lang="nb-NO" sz="3200" dirty="0" smtClean="0"/>
              <a:t/>
            </a:r>
            <a:br>
              <a:rPr lang="nb-NO" sz="3200" dirty="0" smtClean="0"/>
            </a:b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259632" y="1772816"/>
            <a:ext cx="7200800" cy="5429200"/>
          </a:xfrm>
        </p:spPr>
        <p:txBody>
          <a:bodyPr>
            <a:noAutofit/>
          </a:bodyPr>
          <a:lstStyle/>
          <a:p>
            <a:r>
              <a:rPr lang="nb-NO" sz="2400" dirty="0" smtClean="0"/>
              <a:t>Kunnskaper </a:t>
            </a:r>
          </a:p>
          <a:p>
            <a:pPr>
              <a:buNone/>
            </a:pPr>
            <a:r>
              <a:rPr lang="nb-NO" sz="2400" dirty="0" smtClean="0"/>
              <a:t>- Redegjøre for grunntrekkene i profesjonenes utviklingshistorie med vekt på nyere tids utfordringer</a:t>
            </a:r>
          </a:p>
          <a:p>
            <a:pPr>
              <a:buNone/>
            </a:pPr>
            <a:r>
              <a:rPr lang="nb-NO" sz="2400" dirty="0" smtClean="0"/>
              <a:t>- Vise forståelse for hovedtrekkene ved et klassisk sosiologisk og et antropologisk og et psykologisk perspektiv på </a:t>
            </a:r>
            <a:r>
              <a:rPr lang="nb-NO" sz="2400" dirty="0" err="1" smtClean="0"/>
              <a:t>kunnskapsdynamikker</a:t>
            </a:r>
            <a:r>
              <a:rPr lang="nb-NO" sz="2400" dirty="0" smtClean="0"/>
              <a:t> og kunnskapsutvikling</a:t>
            </a:r>
          </a:p>
          <a:p>
            <a:pPr>
              <a:buFontTx/>
              <a:buChar char="-"/>
            </a:pPr>
            <a:r>
              <a:rPr lang="nb-NO" sz="2400" dirty="0" smtClean="0"/>
              <a:t>Demonstrere forståelse for hvordan ekspertkunnskap kan virke </a:t>
            </a:r>
            <a:r>
              <a:rPr lang="nb-NO" sz="2400" dirty="0" err="1" smtClean="0"/>
              <a:t>identitetsskapende</a:t>
            </a:r>
            <a:r>
              <a:rPr lang="nb-NO" sz="2400" dirty="0" smtClean="0"/>
              <a:t> og sosialt integrerende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nb-NO" sz="3600" dirty="0" smtClean="0"/>
              <a:t>Ekspertfellesskap og modeller for kunnskapsdeling</a:t>
            </a:r>
            <a:r>
              <a:rPr lang="nb-NO" sz="3200" dirty="0" smtClean="0"/>
              <a:t/>
            </a:r>
            <a:br>
              <a:rPr lang="nb-NO" sz="3200" dirty="0" smtClean="0"/>
            </a:b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95536" y="1052736"/>
            <a:ext cx="8291264" cy="5069160"/>
          </a:xfrm>
        </p:spPr>
        <p:txBody>
          <a:bodyPr>
            <a:noAutofit/>
          </a:bodyPr>
          <a:lstStyle/>
          <a:p>
            <a:r>
              <a:rPr lang="nb-NO" sz="2400" dirty="0" smtClean="0"/>
              <a:t>Ferdigheter</a:t>
            </a:r>
          </a:p>
          <a:p>
            <a:pPr>
              <a:buNone/>
            </a:pPr>
            <a:r>
              <a:rPr lang="nb-NO" sz="2400" dirty="0" smtClean="0"/>
              <a:t>- Vise kjennskap til ulike modeller og </a:t>
            </a:r>
            <a:r>
              <a:rPr lang="nb-NO" sz="2400" dirty="0" err="1" smtClean="0"/>
              <a:t>rasjonaler</a:t>
            </a:r>
            <a:r>
              <a:rPr lang="nb-NO" sz="2400" dirty="0" smtClean="0"/>
              <a:t> for kunnskapsdeling i ekspertmiljøer</a:t>
            </a:r>
          </a:p>
          <a:p>
            <a:pPr>
              <a:buNone/>
            </a:pPr>
            <a:r>
              <a:rPr lang="nb-NO" sz="2400" dirty="0" smtClean="0"/>
              <a:t>- Kunne identifisere spesifikke kjennetegn ved profesjonskunnskap og demonstrere kunnskap om ulike teorier om hvordan disse endres i et globalisert kunnskapssamfunn</a:t>
            </a:r>
          </a:p>
          <a:p>
            <a:pPr>
              <a:buFontTx/>
              <a:buChar char="-"/>
            </a:pPr>
            <a:r>
              <a:rPr lang="nb-NO" sz="2400" dirty="0" smtClean="0"/>
              <a:t>Kunne bruke de teoretiske perspektivene på kunnskap og ekspertise i analyser av ulike arbeidsmiljøer og – situasjoner</a:t>
            </a:r>
          </a:p>
          <a:p>
            <a:pPr>
              <a:buNone/>
            </a:pPr>
            <a:r>
              <a:rPr lang="nb-NO" sz="2400" dirty="0" smtClean="0"/>
              <a:t>•	Generell kompetanse</a:t>
            </a:r>
          </a:p>
          <a:p>
            <a:pPr>
              <a:buFontTx/>
              <a:buChar char="-"/>
            </a:pPr>
            <a:r>
              <a:rPr lang="nb-NO" sz="2400" dirty="0" smtClean="0"/>
              <a:t>Demonstrere kompetanse i å tilpasse teoretiske prinsipper og modeller for kunnskapsdeling til konkrete situasjoner.</a:t>
            </a:r>
          </a:p>
          <a:p>
            <a:pPr>
              <a:buFontTx/>
              <a:buChar char="-"/>
            </a:pPr>
            <a:r>
              <a:rPr lang="nb-NO" sz="2400" dirty="0" smtClean="0"/>
              <a:t>Kunne sammenlikne og skille ulike teoretiske perspektiver fra hverandre</a:t>
            </a:r>
          </a:p>
          <a:p>
            <a:pPr>
              <a:buFontTx/>
              <a:buChar char="-"/>
            </a:pPr>
            <a:endParaRPr lang="nb-NO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15008" y="404664"/>
            <a:ext cx="8928992" cy="1143000"/>
          </a:xfrm>
        </p:spPr>
        <p:txBody>
          <a:bodyPr>
            <a:normAutofit fontScale="90000"/>
          </a:bodyPr>
          <a:lstStyle/>
          <a:p>
            <a:r>
              <a:rPr lang="nb-NO" sz="2900" dirty="0" smtClean="0"/>
              <a:t>Emneplaner, eksempel 2. ”KUL 3”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sz="3600" dirty="0" smtClean="0"/>
              <a:t>Tilrettelegging og evaluering av opplæring i arbeidslivet </a:t>
            </a:r>
            <a:br>
              <a:rPr lang="nb-NO" sz="3600" dirty="0" smtClean="0"/>
            </a:br>
            <a:endParaRPr lang="nb-NO" sz="36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7544" y="1788840"/>
            <a:ext cx="8435280" cy="5069160"/>
          </a:xfrm>
        </p:spPr>
        <p:txBody>
          <a:bodyPr>
            <a:normAutofit fontScale="85000" lnSpcReduction="20000"/>
          </a:bodyPr>
          <a:lstStyle/>
          <a:p>
            <a:r>
              <a:rPr lang="nb-NO" dirty="0" smtClean="0"/>
              <a:t>Videreføring av tidligere emne (PED4440, 20 </a:t>
            </a:r>
            <a:r>
              <a:rPr lang="nb-NO" dirty="0" err="1" smtClean="0"/>
              <a:t>stp</a:t>
            </a:r>
            <a:r>
              <a:rPr lang="nb-NO" dirty="0" smtClean="0"/>
              <a:t>.) . Sentrale tema:</a:t>
            </a:r>
          </a:p>
          <a:p>
            <a:endParaRPr lang="nb-NO" dirty="0" smtClean="0"/>
          </a:p>
          <a:p>
            <a:pPr>
              <a:buNone/>
            </a:pPr>
            <a:r>
              <a:rPr lang="nb-NO" dirty="0" smtClean="0"/>
              <a:t>- Hva kjennetegner god opplæring og kompetanseutvikling i arbeidslivet? </a:t>
            </a:r>
          </a:p>
          <a:p>
            <a:pPr>
              <a:buNone/>
            </a:pPr>
            <a:r>
              <a:rPr lang="nb-NO" dirty="0" smtClean="0"/>
              <a:t>- Hvordan kan du være med på å legge til rette for god opplæring og kompetanseutvikling?  </a:t>
            </a:r>
          </a:p>
          <a:p>
            <a:pPr>
              <a:buNone/>
            </a:pPr>
            <a:r>
              <a:rPr lang="nb-NO" dirty="0" smtClean="0"/>
              <a:t>- Hvordan kan  digitale og andre ressurser brukes for å designe god opplæring ? </a:t>
            </a:r>
          </a:p>
          <a:p>
            <a:pPr>
              <a:buNone/>
            </a:pPr>
            <a:r>
              <a:rPr lang="nb-NO" dirty="0" smtClean="0"/>
              <a:t>- Hvordan kan endrede læringsomgivelser understøtte selvregulert læring?</a:t>
            </a:r>
          </a:p>
          <a:p>
            <a:pPr>
              <a:buNone/>
            </a:pPr>
            <a:r>
              <a:rPr lang="nb-NO" dirty="0" smtClean="0"/>
              <a:t>- Og hvordan kan du vurdere og forbedre opplæring, digitale læringsressurser og kompetanseutvikling?</a:t>
            </a:r>
          </a:p>
          <a:p>
            <a:endParaRPr lang="nb-NO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 smtClean="0"/>
              <a:t>Tilrettelegging og evaluering av opplæring i arbeidslivet</a:t>
            </a:r>
            <a:endParaRPr lang="nb-NO" sz="32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 smtClean="0"/>
              <a:t>Kunnskaper </a:t>
            </a:r>
          </a:p>
          <a:p>
            <a:pPr>
              <a:buNone/>
            </a:pPr>
            <a:r>
              <a:rPr lang="nb-NO" dirty="0" smtClean="0"/>
              <a:t>- Kunne teorirammer, modeller og prinsipper for utvikling av læringsomgivelser i organisasjoner, både formelle og uformelle systemer for kompetanseutvikling samt design og vurdering av IKT løsninger i en arbeidslivskontekst.  </a:t>
            </a:r>
          </a:p>
          <a:p>
            <a:pPr>
              <a:buNone/>
            </a:pPr>
            <a:r>
              <a:rPr lang="nb-NO" dirty="0" smtClean="0"/>
              <a:t>- Kunne analysere sammenhenger mellom endringer i organisasjoners læringsomgivelser og selvregulert læring. Kunne vurdere hva  som kjennetegner god opplæring og kompetanseutvikling i arbeidslivet</a:t>
            </a:r>
            <a:endParaRPr lang="nb-NO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 smtClean="0"/>
              <a:t>Tilrettelegging og evaluering av opplæring i arbeidslivet</a:t>
            </a:r>
            <a:endParaRPr lang="nb-NO" sz="32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 smtClean="0"/>
              <a:t>Ferdigheter</a:t>
            </a:r>
          </a:p>
          <a:p>
            <a:pPr>
              <a:buNone/>
            </a:pPr>
            <a:r>
              <a:rPr lang="nb-NO" dirty="0" smtClean="0"/>
              <a:t>- Være i stand til å anvende pedagogisk kunnskap for å analysere og legge til rette for opplæring og kompetanseutvikling i ulike virksomheter gjennom å tilpasse teoretiske prinsipper og modeller til konkrete situasjoner.</a:t>
            </a:r>
          </a:p>
          <a:p>
            <a:endParaRPr lang="nb-NO" dirty="0" smtClean="0"/>
          </a:p>
          <a:p>
            <a:r>
              <a:rPr lang="nb-NO" dirty="0" smtClean="0"/>
              <a:t>Generell kompetanse</a:t>
            </a:r>
          </a:p>
          <a:p>
            <a:pPr>
              <a:buNone/>
            </a:pPr>
            <a:r>
              <a:rPr lang="nb-NO" dirty="0" smtClean="0"/>
              <a:t>- Ha tilegnet seg kompetanse i å planlegge og gjennomføre </a:t>
            </a:r>
            <a:r>
              <a:rPr lang="nb-NO" dirty="0" err="1" smtClean="0"/>
              <a:t>evidens-basert</a:t>
            </a:r>
            <a:r>
              <a:rPr lang="nb-NO" dirty="0" smtClean="0"/>
              <a:t> tilrettelegging av læringsomgivelser i arbeidslivet og analysere/vurdere slike endringer på organisasjons-, gruppe og individnivå basert på kvalitative og kvantitative data.</a:t>
            </a:r>
          </a:p>
          <a:p>
            <a:endParaRPr lang="nb-NO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sz="2600" dirty="0" smtClean="0"/>
              <a:t>Emneplaner, eksempel 3. ”KUL 1”</a:t>
            </a:r>
            <a:br>
              <a:rPr lang="nb-NO" sz="2600" dirty="0" smtClean="0"/>
            </a:br>
            <a:r>
              <a:rPr lang="nb-NO" sz="2600" dirty="0" smtClean="0"/>
              <a:t/>
            </a:r>
            <a:br>
              <a:rPr lang="nb-NO" sz="2600" dirty="0" smtClean="0"/>
            </a:br>
            <a:r>
              <a:rPr lang="nn-NO" sz="3600" dirty="0" smtClean="0"/>
              <a:t>Kunnskapsutvikling og læring i arbeidslivet </a:t>
            </a:r>
            <a:endParaRPr lang="nb-NO" sz="36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988840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nb-NO" dirty="0" smtClean="0"/>
              <a:t>Et nyutviklet emne (det aller første emnet de møter)</a:t>
            </a:r>
          </a:p>
          <a:p>
            <a:r>
              <a:rPr lang="nb-NO" dirty="0" smtClean="0"/>
              <a:t>Innrullering i studiet, med praktiske øvelser (delvis i samarbeid med </a:t>
            </a:r>
            <a:r>
              <a:rPr lang="nb-NO" dirty="0" err="1" smtClean="0"/>
              <a:t>metode-emnet</a:t>
            </a:r>
            <a:r>
              <a:rPr lang="nb-NO" dirty="0" smtClean="0"/>
              <a:t>)</a:t>
            </a:r>
          </a:p>
          <a:p>
            <a:r>
              <a:rPr lang="nb-NO" dirty="0" smtClean="0"/>
              <a:t>Kunnskaper:</a:t>
            </a:r>
          </a:p>
          <a:p>
            <a:pPr>
              <a:buNone/>
            </a:pPr>
            <a:r>
              <a:rPr lang="nb-NO" dirty="0" smtClean="0"/>
              <a:t>- Kunne utvalgte klassiske og nylige teorirammer og modeller for hvordan organisering av arbeid og læring i arbeidet og for teknologier kan oppfattes som både rammer og redskap for hvordan arbeid og læring i arbeidslivet utføres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Særtrekk ved studiet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5257800"/>
          </a:xfrm>
        </p:spPr>
        <p:txBody>
          <a:bodyPr>
            <a:normAutofit fontScale="92500" lnSpcReduction="10000"/>
          </a:bodyPr>
          <a:lstStyle/>
          <a:p>
            <a:r>
              <a:rPr lang="nb-NO" dirty="0" smtClean="0"/>
              <a:t>Et ”</a:t>
            </a:r>
            <a:r>
              <a:rPr lang="nb-NO" dirty="0" err="1" smtClean="0"/>
              <a:t>prakademisk</a:t>
            </a:r>
            <a:r>
              <a:rPr lang="nb-NO" dirty="0" smtClean="0"/>
              <a:t>” studium: Inkludere både </a:t>
            </a:r>
            <a:r>
              <a:rPr lang="nb-NO" dirty="0" err="1" smtClean="0"/>
              <a:t>deskriptivt-analytiske</a:t>
            </a:r>
            <a:r>
              <a:rPr lang="nb-NO" dirty="0" smtClean="0"/>
              <a:t> (akademiske) og praktiske perspektiver og metoder</a:t>
            </a:r>
          </a:p>
          <a:p>
            <a:r>
              <a:rPr lang="nb-NO" dirty="0" smtClean="0"/>
              <a:t>Fire større emner som er ryggrad i studiet (KUL 1 – KUL 4)</a:t>
            </a:r>
          </a:p>
          <a:p>
            <a:r>
              <a:rPr lang="nb-NO" dirty="0" smtClean="0"/>
              <a:t>Inkorporering av temaer og perspektiver fra  andre, tidligere mindre emner (Motivasjon og ledelse, IKT i et samfunnsperspektiv)  inn i de fire  større emnene  </a:t>
            </a:r>
          </a:p>
          <a:p>
            <a:r>
              <a:rPr lang="nb-NO" b="1" dirty="0" smtClean="0"/>
              <a:t>Forskningsseminaret KELA </a:t>
            </a:r>
            <a:r>
              <a:rPr lang="nb-NO" dirty="0" smtClean="0"/>
              <a:t>med sentral og integrert plassering i 2. – 4. semester av studiet og </a:t>
            </a:r>
            <a:r>
              <a:rPr lang="nb-NO" b="1" dirty="0" smtClean="0"/>
              <a:t>praksis</a:t>
            </a:r>
            <a:r>
              <a:rPr lang="nb-NO" dirty="0" smtClean="0"/>
              <a:t> i 2. &amp; 3. semester</a:t>
            </a:r>
            <a:endParaRPr lang="nb-NO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 3"/>
          <p:cNvGraphicFramePr>
            <a:graphicFrameLocks noGrp="1"/>
          </p:cNvGraphicFramePr>
          <p:nvPr/>
        </p:nvGraphicFramePr>
        <p:xfrm>
          <a:off x="467544" y="260648"/>
          <a:ext cx="8424935" cy="6349924"/>
        </p:xfrm>
        <a:graphic>
          <a:graphicData uri="http://schemas.openxmlformats.org/drawingml/2006/table">
            <a:tbl>
              <a:tblPr/>
              <a:tblGrid>
                <a:gridCol w="1728190"/>
                <a:gridCol w="1872208"/>
                <a:gridCol w="648072"/>
                <a:gridCol w="1656184"/>
                <a:gridCol w="1368152"/>
                <a:gridCol w="1152129"/>
              </a:tblGrid>
              <a:tr h="609891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200" b="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Masteroppgave (inkl. </a:t>
                      </a:r>
                      <a:r>
                        <a:rPr lang="nb-NO" sz="2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KELA 3</a:t>
                      </a:r>
                      <a:r>
                        <a:rPr lang="nb-NO" sz="2200" b="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200" b="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30stp </a:t>
                      </a:r>
                    </a:p>
                  </a:txBody>
                  <a:tcPr marL="25485" marR="25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2114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200" b="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Metode 5stp</a:t>
                      </a:r>
                      <a:br>
                        <a:rPr lang="nb-NO" sz="2200" b="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</a:br>
                      <a:r>
                        <a:rPr lang="nb-NO" sz="2200" b="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(anvendt)</a:t>
                      </a:r>
                    </a:p>
                  </a:txBody>
                  <a:tcPr marL="25485" marR="25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6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Praksis 5 </a:t>
                      </a:r>
                      <a:r>
                        <a:rPr lang="nb-NO" sz="2600" b="1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stp</a:t>
                      </a:r>
                      <a:r>
                        <a:rPr lang="nb-NO" sz="24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/>
                      </a:r>
                      <a:br>
                        <a:rPr lang="nb-NO" sz="24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</a:br>
                      <a:endParaRPr lang="nb-NO" sz="2400" b="1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25485" marR="25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200" b="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Læringskulturer, ledelsesformer og motivasjon 10 </a:t>
                      </a:r>
                      <a:r>
                        <a:rPr lang="nb-NO" sz="2200" b="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stp</a:t>
                      </a:r>
                      <a:r>
                        <a:rPr lang="nb-NO" sz="2200" b="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(KUL 4</a:t>
                      </a:r>
                      <a:r>
                        <a:rPr lang="nb-NO" sz="24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)</a:t>
                      </a:r>
                    </a:p>
                  </a:txBody>
                  <a:tcPr marL="25485" marR="25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200" b="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MA-oppgave 10stp (inkl. </a:t>
                      </a:r>
                      <a:r>
                        <a:rPr lang="nb-NO" sz="2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KELA 2</a:t>
                      </a:r>
                      <a:r>
                        <a:rPr lang="nb-NO" sz="2200" b="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)</a:t>
                      </a:r>
                    </a:p>
                  </a:txBody>
                  <a:tcPr marL="25485" marR="25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23071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6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Praksis 5 </a:t>
                      </a:r>
                      <a:r>
                        <a:rPr lang="nb-NO" sz="2600" b="1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stp</a:t>
                      </a:r>
                      <a:endParaRPr lang="nb-NO" sz="2600" b="1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25485" marR="25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200" b="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Kunnskapsorgani-sering</a:t>
                      </a:r>
                      <a:r>
                        <a:rPr lang="nb-NO" sz="2200" b="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  <a:r>
                        <a:rPr lang="nb-NO" sz="2200" b="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og læring i ekspertkulturer 10 </a:t>
                      </a:r>
                      <a:r>
                        <a:rPr lang="nb-NO" sz="2200" b="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stp</a:t>
                      </a:r>
                      <a:r>
                        <a:rPr lang="nb-NO" sz="2200" b="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(KUL 2)</a:t>
                      </a:r>
                    </a:p>
                  </a:txBody>
                  <a:tcPr marL="25485" marR="25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200" b="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Tilrettelegging og evaluering av opplæring i arbeidslivet 10 </a:t>
                      </a:r>
                      <a:r>
                        <a:rPr lang="nb-NO" sz="2200" b="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stp</a:t>
                      </a:r>
                      <a:r>
                        <a:rPr lang="nb-NO" sz="2200" b="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(KUL 3)</a:t>
                      </a:r>
                    </a:p>
                  </a:txBody>
                  <a:tcPr marL="25485" marR="25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200" b="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MA-oppgave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200" b="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5stp (inkl. </a:t>
                      </a:r>
                      <a:r>
                        <a:rPr lang="nb-NO" sz="2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KELA 1</a:t>
                      </a:r>
                      <a:r>
                        <a:rPr lang="nb-NO" sz="2200" b="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) </a:t>
                      </a:r>
                    </a:p>
                  </a:txBody>
                  <a:tcPr marL="25485" marR="25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4708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200" b="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Generell metode og </a:t>
                      </a:r>
                      <a:r>
                        <a:rPr lang="nb-NO" sz="2200" b="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data-analyse</a:t>
                      </a:r>
                      <a:r>
                        <a:rPr lang="nb-NO" sz="2200" b="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(stat)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200" b="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15stp</a:t>
                      </a:r>
                    </a:p>
                  </a:txBody>
                  <a:tcPr marL="25485" marR="25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200" b="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Kunnskapsutvikling og læring i arbeidslivet 15 </a:t>
                      </a:r>
                      <a:r>
                        <a:rPr lang="nb-NO" sz="2200" b="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stp</a:t>
                      </a:r>
                      <a:r>
                        <a:rPr lang="nb-NO" sz="2200" b="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(KUL 1)</a:t>
                      </a:r>
                    </a:p>
                  </a:txBody>
                  <a:tcPr marL="25485" marR="25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Uavklarte spørsmål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11560" y="2132856"/>
            <a:ext cx="8229600" cy="4525963"/>
          </a:xfrm>
        </p:spPr>
        <p:txBody>
          <a:bodyPr/>
          <a:lstStyle/>
          <a:p>
            <a:r>
              <a:rPr lang="nb-NO" dirty="0" smtClean="0"/>
              <a:t>Konkret detaljinnhold i de resterende store emnene ”KUL 1” 1. semester og ”KUL 4” 3. semester</a:t>
            </a:r>
          </a:p>
          <a:p>
            <a:endParaRPr lang="nb-NO" dirty="0" smtClean="0"/>
          </a:p>
          <a:p>
            <a:r>
              <a:rPr lang="nb-NO" dirty="0" smtClean="0"/>
              <a:t>Utenlandsopphold 3. semester</a:t>
            </a:r>
          </a:p>
          <a:p>
            <a:endParaRPr lang="nb-NO" dirty="0" smtClean="0"/>
          </a:p>
          <a:p>
            <a:r>
              <a:rPr lang="nb-NO" dirty="0" smtClean="0"/>
              <a:t>Konkretisering av opptakskriterier</a:t>
            </a:r>
          </a:p>
          <a:p>
            <a:endParaRPr lang="nb-NO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Utfordringer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Vanskelig å beregne antall studenter totalt med nye opptakskriterier </a:t>
            </a:r>
          </a:p>
          <a:p>
            <a:r>
              <a:rPr lang="nb-NO" dirty="0" smtClean="0"/>
              <a:t>Utenlandsopphold i semester 3</a:t>
            </a:r>
          </a:p>
          <a:p>
            <a:r>
              <a:rPr lang="nb-NO" dirty="0" smtClean="0"/>
              <a:t>Undervisningsressurser, generelt mht. emneansvarlige og undervisere og spesielt mht. veiledning (som strekker seg over to semestre)</a:t>
            </a:r>
          </a:p>
          <a:p>
            <a:r>
              <a:rPr lang="nb-NO" dirty="0" smtClean="0"/>
              <a:t>Bli ferdige til i juni!</a:t>
            </a:r>
          </a:p>
          <a:p>
            <a:endParaRPr lang="nb-NO" dirty="0" smtClean="0"/>
          </a:p>
          <a:p>
            <a:endParaRPr lang="nb-NO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2992</TotalTime>
  <Words>1318</Words>
  <Application>Microsoft Office PowerPoint</Application>
  <PresentationFormat>On-screen Show (4:3)</PresentationFormat>
  <Paragraphs>189</Paragraphs>
  <Slides>19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Kontortema</vt:lpstr>
      <vt:lpstr>Kunnskapsutvikling og læring i arbeidslivet  (KUL[A])</vt:lpstr>
      <vt:lpstr>Medlemmer i utviklingsgruppa</vt:lpstr>
      <vt:lpstr>PowerPoint Presentation</vt:lpstr>
      <vt:lpstr>Profil for KUL[A]</vt:lpstr>
      <vt:lpstr>I tillegg til den akademiske kompetansen får du også en profesjonsorientert kompetanse innen: </vt:lpstr>
      <vt:lpstr>Opptakskriterier og forkunnskaper </vt:lpstr>
      <vt:lpstr>PowerPoint Presentation</vt:lpstr>
      <vt:lpstr>Studieprogresjon</vt:lpstr>
      <vt:lpstr>Emneplaner, eksempel 1. ”KUL 2”  Ekspertfellesskap og modeller for kunnskapsdeling </vt:lpstr>
      <vt:lpstr>Ekspertfellesskap og modeller for kunnskapsdeling </vt:lpstr>
      <vt:lpstr>Ekspertfellesskap og modeller for kunnskapsdeling </vt:lpstr>
      <vt:lpstr>Emneplaner, eksempel 2. ”KUL 3” Tilrettelegging og evaluering av opplæring i arbeidslivet  </vt:lpstr>
      <vt:lpstr>Tilrettelegging og evaluering av opplæring i arbeidslivet</vt:lpstr>
      <vt:lpstr>Tilrettelegging og evaluering av opplæring i arbeidslivet</vt:lpstr>
      <vt:lpstr>Emneplaner, eksempel 3. ”KUL 1”  Kunnskapsutvikling og læring i arbeidslivet </vt:lpstr>
      <vt:lpstr>Særtrekk ved studiet</vt:lpstr>
      <vt:lpstr>PowerPoint Presentation</vt:lpstr>
      <vt:lpstr>Uavklarte spørsmål</vt:lpstr>
      <vt:lpstr>Utfordringer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Xx (KULA)</dc:title>
  <dc:creator>Terje</dc:creator>
  <cp:lastModifiedBy>Karen Jensen</cp:lastModifiedBy>
  <cp:revision>36</cp:revision>
  <cp:lastPrinted>2017-03-11T14:20:51Z</cp:lastPrinted>
  <dcterms:created xsi:type="dcterms:W3CDTF">2017-03-08T14:12:51Z</dcterms:created>
  <dcterms:modified xsi:type="dcterms:W3CDTF">2017-03-13T10:50:17Z</dcterms:modified>
</cp:coreProperties>
</file>