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2" r:id="rId3"/>
    <p:sldId id="298" r:id="rId4"/>
    <p:sldId id="258" r:id="rId5"/>
    <p:sldId id="291" r:id="rId6"/>
    <p:sldId id="274" r:id="rId7"/>
    <p:sldId id="283" r:id="rId8"/>
    <p:sldId id="277" r:id="rId9"/>
    <p:sldId id="276" r:id="rId10"/>
    <p:sldId id="284" r:id="rId11"/>
    <p:sldId id="287" r:id="rId12"/>
    <p:sldId id="286" r:id="rId13"/>
    <p:sldId id="288" r:id="rId14"/>
    <p:sldId id="285" r:id="rId15"/>
    <p:sldId id="299" r:id="rId16"/>
    <p:sldId id="289" r:id="rId17"/>
    <p:sldId id="290" r:id="rId18"/>
    <p:sldId id="266" r:id="rId19"/>
    <p:sldId id="281" r:id="rId20"/>
    <p:sldId id="293" r:id="rId21"/>
    <p:sldId id="292" r:id="rId22"/>
    <p:sldId id="295" r:id="rId23"/>
    <p:sldId id="297" r:id="rId24"/>
    <p:sldId id="296" r:id="rId25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19" autoAdjust="0"/>
    <p:restoredTop sz="94660"/>
  </p:normalViewPr>
  <p:slideViewPr>
    <p:cSldViewPr>
      <p:cViewPr>
        <p:scale>
          <a:sx n="80" d="100"/>
          <a:sy n="80" d="100"/>
        </p:scale>
        <p:origin x="-175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DDDFD-55E1-43E2-955C-BC383214C70D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04233-699A-46F9-BBFA-F7D5BD60AD5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457550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pPr/>
              <a:t>08.05.2017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latin typeface="Arial" pitchFamily="34" charset="0"/>
                <a:ea typeface="MS Mincho"/>
                <a:cs typeface="Arial" pitchFamily="34" charset="0"/>
              </a:rPr>
              <a:t>Kunnskapsutvikling og læring i arbeidslivet </a:t>
            </a:r>
            <a:r>
              <a:rPr lang="nb-NO" dirty="0" smtClean="0">
                <a:latin typeface="Arial" pitchFamily="34" charset="0"/>
                <a:cs typeface="Arial" pitchFamily="34" charset="0"/>
              </a:rPr>
              <a:t> (KULA)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43608" y="4293096"/>
            <a:ext cx="7016824" cy="1752600"/>
          </a:xfrm>
        </p:spPr>
        <p:txBody>
          <a:bodyPr>
            <a:normAutofit/>
          </a:bodyPr>
          <a:lstStyle/>
          <a:p>
            <a:r>
              <a:rPr lang="nb-NO" dirty="0" smtClean="0"/>
              <a:t>Profil, struktur og emneplaner</a:t>
            </a:r>
          </a:p>
          <a:p>
            <a:endParaRPr lang="nb-NO" dirty="0" smtClean="0"/>
          </a:p>
          <a:p>
            <a:r>
              <a:rPr lang="nb-NO" dirty="0" smtClean="0"/>
              <a:t>Porteføljeutvalgets fellesmøte, 8/5-2017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Forutsetninger og utfordringer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Vi antar at de 5 </a:t>
            </a:r>
            <a:r>
              <a:rPr lang="nb-NO" dirty="0" err="1" smtClean="0"/>
              <a:t>stp</a:t>
            </a:r>
            <a:r>
              <a:rPr lang="nb-NO" dirty="0" smtClean="0"/>
              <a:t>. for masteroppgave i 2. semester er tenketid og evt. NSD- og </a:t>
            </a:r>
            <a:r>
              <a:rPr lang="nb-NO" dirty="0" err="1" smtClean="0"/>
              <a:t>bibliotek-kurs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Prosjektbeskrivelsen leveres tidlig i 3. semester, og veiledere tildeles medio 3. semester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Vi har utviklet dette i en gruppe med relativt høy gjennomsnittsalder , men har siktet mot  å oppnå et opplegg      som  …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nb-NO" dirty="0" smtClean="0"/>
              <a:t>et opplegg som  …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925144"/>
          </a:xfrm>
        </p:spPr>
        <p:txBody>
          <a:bodyPr>
            <a:normAutofit fontScale="92500"/>
          </a:bodyPr>
          <a:lstStyle/>
          <a:p>
            <a:r>
              <a:rPr lang="nb-NO" dirty="0" smtClean="0"/>
              <a:t>appellerer også til ”</a:t>
            </a:r>
            <a:r>
              <a:rPr lang="nb-NO" dirty="0" err="1" smtClean="0"/>
              <a:t>millenials</a:t>
            </a:r>
            <a:r>
              <a:rPr lang="nb-NO" dirty="0" smtClean="0"/>
              <a:t>” </a:t>
            </a:r>
          </a:p>
          <a:p>
            <a:r>
              <a:rPr lang="nb-NO" dirty="0" smtClean="0"/>
              <a:t>appellerer til arbeidsgivere</a:t>
            </a:r>
          </a:p>
          <a:p>
            <a:endParaRPr lang="nb-NO" dirty="0" smtClean="0"/>
          </a:p>
          <a:p>
            <a:r>
              <a:rPr lang="nb-NO" dirty="0" smtClean="0"/>
              <a:t>er basert på undervisernes kompetanse</a:t>
            </a:r>
          </a:p>
          <a:p>
            <a:r>
              <a:rPr lang="nb-NO" dirty="0" smtClean="0"/>
              <a:t>er basert på undervisernes kapasitet (med noen flere ansatte på feltet …)</a:t>
            </a:r>
          </a:p>
          <a:p>
            <a:r>
              <a:rPr lang="nb-NO" dirty="0" smtClean="0"/>
              <a:t>har en høy grad av faglig kvalitet</a:t>
            </a:r>
          </a:p>
          <a:p>
            <a:endParaRPr lang="nb-NO" dirty="0" smtClean="0"/>
          </a:p>
          <a:p>
            <a:r>
              <a:rPr lang="nb-NO" dirty="0" err="1" smtClean="0"/>
              <a:t>fullfyller</a:t>
            </a:r>
            <a:r>
              <a:rPr lang="nb-NO" dirty="0" smtClean="0"/>
              <a:t> instituttets føringer mht. rasjonalisering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Profil for </a:t>
            </a:r>
            <a:r>
              <a:rPr lang="nb-NO" dirty="0" smtClean="0">
                <a:latin typeface="Arial" pitchFamily="34" charset="0"/>
                <a:cs typeface="Arial" pitchFamily="34" charset="0"/>
              </a:rPr>
              <a:t>KULA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356792"/>
            <a:ext cx="8435280" cy="5501208"/>
          </a:xfrm>
        </p:spPr>
        <p:txBody>
          <a:bodyPr>
            <a:normAutofit/>
          </a:bodyPr>
          <a:lstStyle/>
          <a:p>
            <a:r>
              <a:rPr lang="nb-NO" dirty="0" smtClean="0"/>
              <a:t>Denne studieretningen passer for deg som ønsker å jobbe som pedagog i et stadig mer kunnskapsintensivt arbeidsliv. </a:t>
            </a:r>
          </a:p>
          <a:p>
            <a:r>
              <a:rPr lang="nb-NO" dirty="0" smtClean="0"/>
              <a:t>Kombinasjonen av teoristudier, to praksisperioder i relevante virksomheter, og eget forskningsarbeid med masteroppgaven gjør at du får både akademisk kompetanse innenfor pedagogikk og praktisk erfaring med hvordan denne kompetansen kan brukes i arbeidslivet.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Læringsmål (kunnskap)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nb-NO" dirty="0" smtClean="0"/>
              <a:t>Dokumentere god kjennskap til ulike modeller for opplæring og læring i arbeidslivet </a:t>
            </a:r>
          </a:p>
          <a:p>
            <a:pPr lvl="0"/>
            <a:r>
              <a:rPr lang="nb-NO" dirty="0" smtClean="0"/>
              <a:t>Vise kjennskap til ulike perspektiver på teknologi og hva slags roller den kan ha i kunnskapsutvikling og læring i arbeidslivet</a:t>
            </a:r>
          </a:p>
          <a:p>
            <a:pPr lvl="0"/>
            <a:r>
              <a:rPr lang="nb-NO" dirty="0" smtClean="0"/>
              <a:t>Dokumentere forståelse for sentrale begreper og teorier om læring, organisasjonsutvikling og profesjonell ekspertise</a:t>
            </a:r>
          </a:p>
          <a:p>
            <a:pPr lvl="0"/>
            <a:r>
              <a:rPr lang="nb-NO" dirty="0" smtClean="0"/>
              <a:t>Kunne skille ulike forskningsdesign for studier av læring i arbeid fra hverandre, og dokumentere forståelse for deres styrker og begrensninger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Opptakskriterier og forkunnskaper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nb-NO" dirty="0" smtClean="0"/>
              <a:t>Studieplasser</a:t>
            </a:r>
          </a:p>
          <a:p>
            <a:r>
              <a:rPr lang="nb-NO" dirty="0" smtClean="0"/>
              <a:t>Maksimalt 30 plasser</a:t>
            </a:r>
          </a:p>
          <a:p>
            <a:pPr fontAlgn="base">
              <a:buNone/>
            </a:pPr>
            <a:endParaRPr lang="nb-NO" dirty="0" smtClean="0"/>
          </a:p>
          <a:p>
            <a:pPr fontAlgn="base">
              <a:buNone/>
            </a:pPr>
            <a:r>
              <a:rPr lang="nb-NO" dirty="0" smtClean="0"/>
              <a:t>Opptak til masterstudier krever følgende:</a:t>
            </a:r>
          </a:p>
          <a:p>
            <a:pPr lvl="0" fontAlgn="base"/>
            <a:r>
              <a:rPr lang="nb-NO" dirty="0" smtClean="0"/>
              <a:t>generell studiekompetanse</a:t>
            </a:r>
          </a:p>
          <a:p>
            <a:pPr lvl="0" fontAlgn="base"/>
            <a:r>
              <a:rPr lang="nb-NO" b="1" dirty="0" smtClean="0"/>
              <a:t>fullført </a:t>
            </a:r>
            <a:r>
              <a:rPr lang="nb-NO" b="1" dirty="0" err="1" smtClean="0"/>
              <a:t>bachelorgrad</a:t>
            </a:r>
            <a:r>
              <a:rPr lang="nb-NO" b="1" dirty="0" smtClean="0"/>
              <a:t> i pedagogikk </a:t>
            </a:r>
            <a:r>
              <a:rPr lang="nb-NO" dirty="0" smtClean="0"/>
              <a:t>eller søkere med allmennlærerutdanning  med karaktersnitt for hele </a:t>
            </a:r>
            <a:r>
              <a:rPr lang="nb-NO" dirty="0" err="1" smtClean="0"/>
              <a:t>bachelorgraden</a:t>
            </a:r>
            <a:r>
              <a:rPr lang="nb-NO" dirty="0" smtClean="0"/>
              <a:t> (unntatt </a:t>
            </a:r>
            <a:r>
              <a:rPr lang="nb-NO" dirty="0" err="1" smtClean="0"/>
              <a:t>Exphil</a:t>
            </a:r>
            <a:r>
              <a:rPr lang="nb-NO" dirty="0" smtClean="0"/>
              <a:t> og </a:t>
            </a:r>
            <a:r>
              <a:rPr lang="nb-NO" dirty="0" err="1" smtClean="0"/>
              <a:t>Exfac-karakterene</a:t>
            </a:r>
            <a:r>
              <a:rPr lang="nb-NO" dirty="0" smtClean="0"/>
              <a:t>) på minst C for bokstavkarakterer, eller 2.7  for tallkarakterer</a:t>
            </a:r>
          </a:p>
          <a:p>
            <a:pPr lvl="0" fontAlgn="base"/>
            <a:r>
              <a:rPr lang="nb-NO" b="1" dirty="0" smtClean="0"/>
              <a:t>fullført grad fra andre utdanningsprogram </a:t>
            </a:r>
            <a:r>
              <a:rPr lang="nb-NO" dirty="0" smtClean="0"/>
              <a:t>med  en faglig fordypning fastsatt av programmet, med et vektet karaktersnitt på minst C for bokstavkarakterer, eller 2.7  for tallkarakterer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Krav til faglig fordypning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45435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nb-NO" dirty="0" smtClean="0"/>
              <a:t>Søkere med annen </a:t>
            </a:r>
            <a:r>
              <a:rPr lang="nb-NO" dirty="0" err="1" smtClean="0"/>
              <a:t>bachelorgrad</a:t>
            </a:r>
            <a:r>
              <a:rPr lang="nb-NO" dirty="0" smtClean="0"/>
              <a:t> enn i pedagogikk må ha en faglig fordypning i </a:t>
            </a:r>
            <a:r>
              <a:rPr lang="nb-NO" dirty="0" err="1" smtClean="0"/>
              <a:t>bachelorgraden</a:t>
            </a:r>
            <a:r>
              <a:rPr lang="nb-NO" dirty="0" smtClean="0"/>
              <a:t> fra et samfunnsvitenskapelig eller humanistisk fakultet, eventuelt organisasjons- og </a:t>
            </a:r>
            <a:r>
              <a:rPr lang="nb-NO" dirty="0" err="1" smtClean="0"/>
              <a:t>ledelses-studier</a:t>
            </a:r>
            <a:r>
              <a:rPr lang="nb-NO" dirty="0" smtClean="0"/>
              <a:t>. Søkere med annet opptaksgrunnlag vil bli vurdert individuelt. </a:t>
            </a:r>
          </a:p>
          <a:p>
            <a:pPr fontAlgn="base"/>
            <a:endParaRPr lang="nb-NO" dirty="0" smtClean="0"/>
          </a:p>
          <a:p>
            <a:r>
              <a:rPr lang="nb-NO" dirty="0" smtClean="0"/>
              <a:t>For alle søkere som tas opp forventes ved studiestart kjennskap til teorier og faglige problemstillinger tilsvarende de som tas opp innen fordypning Kompetanseutvikling, arbeidsliv og teknologi (40 </a:t>
            </a:r>
            <a:r>
              <a:rPr lang="nb-NO" dirty="0" err="1" smtClean="0"/>
              <a:t>stp</a:t>
            </a:r>
            <a:r>
              <a:rPr lang="nb-NO" dirty="0" smtClean="0"/>
              <a:t>.) ved UiOs </a:t>
            </a:r>
            <a:r>
              <a:rPr lang="nb-NO" dirty="0" err="1" smtClean="0"/>
              <a:t>bachelorprogrammet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467544" y="260648"/>
          <a:ext cx="8424935" cy="6410254"/>
        </p:xfrm>
        <a:graphic>
          <a:graphicData uri="http://schemas.openxmlformats.org/drawingml/2006/table">
            <a:tbl>
              <a:tblPr/>
              <a:tblGrid>
                <a:gridCol w="1368152"/>
                <a:gridCol w="2016224"/>
                <a:gridCol w="864094"/>
                <a:gridCol w="1656184"/>
                <a:gridCol w="1368152"/>
                <a:gridCol w="1152129"/>
              </a:tblGrid>
              <a:tr h="60989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Masteroppgave</a:t>
                      </a:r>
                      <a:endParaRPr lang="nb-NO" sz="24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30stp 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11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5 </a:t>
                      </a:r>
                      <a:r>
                        <a:rPr lang="nb-NO" sz="2000" b="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2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Kunnskap, ekspertise og læring i arbeidslivet (KUL 4)</a:t>
                      </a:r>
                      <a:r>
                        <a:rPr lang="nb-NO" sz="2400" b="1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 </a:t>
                      </a:r>
                      <a:r>
                        <a:rPr lang="nb-NO" sz="24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4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Læringskulturer, ledelsesformer og motivasjon 10 </a:t>
                      </a:r>
                      <a:r>
                        <a:rPr lang="nb-NO" sz="24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 </a:t>
                      </a:r>
                      <a:r>
                        <a:rPr lang="nb-NO" sz="24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10stp</a:t>
                      </a:r>
                      <a:endParaRPr lang="nb-NO" sz="24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192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</a:t>
                      </a:r>
                      <a:endParaRPr lang="nb-NO" sz="2200" b="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 </a:t>
                      </a:r>
                      <a:r>
                        <a:rPr lang="nb-NO" sz="22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2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Tilrettelegging og evaluering av opplæring i arbeidslivet 10 </a:t>
                      </a:r>
                      <a:r>
                        <a:rPr lang="nb-NO" sz="24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2)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Kunnskapsorgani-sering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og læring i ekspertkulturer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10 </a:t>
                      </a:r>
                      <a:r>
                        <a:rPr lang="nb-NO" sz="24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3)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5stp</a:t>
                      </a:r>
                      <a:endParaRPr lang="nb-NO" sz="2200" b="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708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Generell metode og </a:t>
                      </a:r>
                      <a:r>
                        <a:rPr lang="nb-NO" sz="2400" b="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data-analyse</a:t>
                      </a: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(stat)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15stp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Kunnskapsutvikling og læring i arbeidslivet 15 </a:t>
                      </a:r>
                      <a:r>
                        <a:rPr lang="nb-NO" sz="24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4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1)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0" y="-243408"/>
            <a:ext cx="8229600" cy="1143000"/>
          </a:xfrm>
        </p:spPr>
        <p:txBody>
          <a:bodyPr/>
          <a:lstStyle/>
          <a:p>
            <a:r>
              <a:rPr lang="nb-NO" dirty="0" smtClean="0"/>
              <a:t>Studieprogresjon</a:t>
            </a:r>
            <a:endParaRPr lang="nb-NO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764704"/>
          <a:ext cx="8712968" cy="5616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828"/>
                <a:gridCol w="4141817"/>
                <a:gridCol w="2904323"/>
              </a:tblGrid>
              <a:tr h="979045"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Emne</a:t>
                      </a:r>
                      <a:endParaRPr lang="nb-N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Arbeidskrav</a:t>
                      </a:r>
                      <a:endParaRPr lang="nb-NO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Eksamen (individuell)</a:t>
                      </a:r>
                      <a:endParaRPr lang="nb-NO" sz="2200" dirty="0"/>
                    </a:p>
                  </a:txBody>
                  <a:tcPr/>
                </a:tc>
              </a:tr>
              <a:tr h="824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smtClean="0">
                          <a:latin typeface="Arial" pitchFamily="34" charset="0"/>
                          <a:cs typeface="Arial" pitchFamily="34" charset="0"/>
                        </a:rPr>
                        <a:t>KUL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Individuelt essay &amp; gruppearbeid (case) 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hjemmeeksamen </a:t>
                      </a:r>
                      <a:endParaRPr lang="nb-NO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24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smtClean="0">
                          <a:latin typeface="Arial" pitchFamily="34" charset="0"/>
                          <a:cs typeface="Arial" pitchFamily="34" charset="0"/>
                        </a:rPr>
                        <a:t>KUL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Gruppearbeid (case). 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itchFamily="34" charset="0"/>
                          <a:cs typeface="Arial" pitchFamily="34" charset="0"/>
                        </a:rPr>
                        <a:t>skoleeksamen</a:t>
                      </a:r>
                    </a:p>
                  </a:txBody>
                  <a:tcPr/>
                </a:tc>
              </a:tr>
              <a:tr h="824458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itchFamily="34" charset="0"/>
                          <a:cs typeface="Arial" pitchFamily="34" charset="0"/>
                        </a:rPr>
                        <a:t>KUL 3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Gruppe essayoppgave 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itchFamily="34" charset="0"/>
                          <a:cs typeface="Arial" pitchFamily="34" charset="0"/>
                        </a:rPr>
                        <a:t>skoleeksamen</a:t>
                      </a:r>
                    </a:p>
                  </a:txBody>
                  <a:tcPr/>
                </a:tc>
              </a:tr>
              <a:tr h="1082101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KUL 4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Individuelt evt. parvis 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skoleeksamen, 2  t.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2101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itchFamily="34" charset="0"/>
                          <a:cs typeface="Arial" pitchFamily="34" charset="0"/>
                        </a:rPr>
                        <a:t>KUL 5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Individuelt essay 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hjemmeeksamen </a:t>
                      </a:r>
                      <a:endParaRPr lang="nb-NO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Emneplan, KUL 1 (hele semester 1)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Du skal kunne innholdet i utvalgte klassiske og nylige teorirammer og modeller for hvordan organisering av arbeid og læring i arbeidet og for teknologier kan oppfattes som både rammer og redskap for hvordan arbeid og læring i arbeidslivet utføres. 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51520" y="1628800"/>
            <a:ext cx="359072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Kunnskapsutvikling og </a:t>
            </a:r>
          </a:p>
          <a:p>
            <a:r>
              <a:rPr lang="nb-NO" sz="2800" b="1" dirty="0" smtClean="0"/>
              <a:t>læring i arbeidslivet </a:t>
            </a:r>
            <a:endParaRPr lang="nb-NO" sz="2800" dirty="0" smtClean="0"/>
          </a:p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39887">
            <a:off x="957028" y="3467662"/>
            <a:ext cx="3024336" cy="263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KUL 2 (Semester 2, jan – </a:t>
            </a:r>
            <a:r>
              <a:rPr lang="nb-NO" dirty="0" err="1" smtClean="0"/>
              <a:t>feb</a:t>
            </a:r>
            <a:r>
              <a:rPr lang="nb-NO" dirty="0" smtClean="0"/>
              <a:t> før praksis)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248472" y="1052736"/>
            <a:ext cx="4932040" cy="6309320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Kunne teorirammer, modeller og prinsipper for utvikling av læringsomgivelser i organisasjoner, både formelle og uformelle systemer for kompetanseutvikling samt design og vurdering av IKT løsninger i en arbeidslivskontekst.  </a:t>
            </a:r>
          </a:p>
          <a:p>
            <a:r>
              <a:rPr lang="nb-NO" dirty="0" smtClean="0"/>
              <a:t>Kunne analysere sammenhenger mellom endringer i organisasjoners læringsomgivelser og selvregulert læring og kunne vurdere hva  som kjennetegner god opplæring og kompetanseutvikling i arbeidslivet.</a:t>
            </a:r>
          </a:p>
          <a:p>
            <a:endParaRPr lang="nb-NO" dirty="0" smtClean="0"/>
          </a:p>
        </p:txBody>
      </p:sp>
      <p:sp>
        <p:nvSpPr>
          <p:cNvPr id="5" name="TekstSylinder 4"/>
          <p:cNvSpPr txBox="1"/>
          <p:nvPr/>
        </p:nvSpPr>
        <p:spPr>
          <a:xfrm>
            <a:off x="284992" y="908720"/>
            <a:ext cx="421500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Tilrettelegging og </a:t>
            </a:r>
          </a:p>
          <a:p>
            <a:r>
              <a:rPr lang="nb-NO" sz="2800" b="1" dirty="0" smtClean="0"/>
              <a:t>evaluering </a:t>
            </a:r>
          </a:p>
          <a:p>
            <a:r>
              <a:rPr lang="nb-NO" sz="2800" b="1" dirty="0" smtClean="0"/>
              <a:t>av  opplæring i arbeidslivet</a:t>
            </a:r>
            <a:endParaRPr lang="nb-NO" sz="2800" dirty="0" smtClean="0"/>
          </a:p>
          <a:p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3888432" cy="429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KUL </a:t>
            </a:r>
            <a:r>
              <a:rPr lang="nb-NO" dirty="0" smtClean="0"/>
              <a:t>3 (semester 2, sent på våren)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244280" cy="5257800"/>
          </a:xfrm>
        </p:spPr>
        <p:txBody>
          <a:bodyPr>
            <a:normAutofit fontScale="70000" lnSpcReduction="20000"/>
          </a:bodyPr>
          <a:lstStyle/>
          <a:p>
            <a:r>
              <a:rPr lang="nb-NO" sz="3600" dirty="0" smtClean="0"/>
              <a:t>Kunne redegjøre for grunntrekkene i profesjonenes utviklingshistorie med vekt på nyere tids utfordringer</a:t>
            </a:r>
          </a:p>
          <a:p>
            <a:r>
              <a:rPr lang="nb-NO" sz="3600" dirty="0" smtClean="0"/>
              <a:t>Vise forståelse for hovedtrekkene ved et klassisk sosiologisk og et antropologisk og et psykologisk perspektiv på </a:t>
            </a:r>
            <a:r>
              <a:rPr lang="nb-NO" sz="3600" dirty="0" err="1" smtClean="0"/>
              <a:t>kunnskapsdynamikker</a:t>
            </a:r>
            <a:r>
              <a:rPr lang="nb-NO" sz="3600" dirty="0" smtClean="0"/>
              <a:t> og kunnskapsutvikling</a:t>
            </a:r>
          </a:p>
          <a:p>
            <a:r>
              <a:rPr lang="nb-NO" sz="3600" dirty="0" smtClean="0"/>
              <a:t>Demonstrere forståelse for hvordan ekspertkunnskap kan virke </a:t>
            </a:r>
            <a:r>
              <a:rPr lang="nb-NO" sz="3600" dirty="0" err="1" smtClean="0"/>
              <a:t>identitetsskapende</a:t>
            </a:r>
            <a:r>
              <a:rPr lang="nb-NO" sz="3600" dirty="0" smtClean="0"/>
              <a:t> og sosialt integrerende</a:t>
            </a:r>
          </a:p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07504" y="1196752"/>
            <a:ext cx="472039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Ekspertfellesskap og modeller </a:t>
            </a:r>
          </a:p>
          <a:p>
            <a:r>
              <a:rPr lang="nb-NO" sz="2800" b="1" dirty="0" smtClean="0"/>
              <a:t>for kunnskapsdeling</a:t>
            </a:r>
          </a:p>
          <a:p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98834">
            <a:off x="683568" y="3212976"/>
            <a:ext cx="3558887" cy="2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KUL </a:t>
            </a:r>
            <a:r>
              <a:rPr lang="nb-NO" dirty="0" smtClean="0"/>
              <a:t>5 (sent i semester 3)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nb-NO" dirty="0" smtClean="0"/>
              <a:t>Kunne innholdet i utvalgte klassiske og nylige teorirammer og modeller for studier av læringskulturer, ledelsesformer og ulike former for motivasjon i arbeidslivet </a:t>
            </a:r>
          </a:p>
          <a:p>
            <a:pPr lvl="0"/>
            <a:r>
              <a:rPr lang="nb-NO" dirty="0" smtClean="0"/>
              <a:t>Kjennskap til studier av hvilken rolle teknologi spiller i slike prosesser.  </a:t>
            </a:r>
          </a:p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79512" y="1556792"/>
            <a:ext cx="456208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Learning cultures, leadership </a:t>
            </a:r>
          </a:p>
          <a:p>
            <a:r>
              <a:rPr lang="en-US" sz="2800" b="1" dirty="0" smtClean="0"/>
              <a:t>and  motivation in </a:t>
            </a:r>
          </a:p>
          <a:p>
            <a:r>
              <a:rPr lang="en-US" sz="2800" b="1" dirty="0" smtClean="0"/>
              <a:t>working life</a:t>
            </a:r>
            <a:endParaRPr lang="nb-NO" sz="2800" dirty="0" smtClean="0"/>
          </a:p>
          <a:p>
            <a:endParaRPr lang="nb-NO" sz="2800" dirty="0" smtClean="0"/>
          </a:p>
          <a:p>
            <a:endParaRPr lang="nb-N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789040"/>
            <a:ext cx="3350146" cy="188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KUL </a:t>
            </a:r>
            <a:r>
              <a:rPr lang="nb-NO" dirty="0" smtClean="0"/>
              <a:t>4 (tidlig i semester 3 før praksis og tidlig i semester 4)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932040" y="1916832"/>
            <a:ext cx="4038600" cy="4525963"/>
          </a:xfrm>
        </p:spPr>
        <p:txBody>
          <a:bodyPr/>
          <a:lstStyle/>
          <a:p>
            <a:r>
              <a:rPr lang="nb-NO" dirty="0" smtClean="0"/>
              <a:t>Kunne utvalgte temaer og perspektiver innen forskningsmetode relevant for masteravhandling i pedagogikk (spes. mht. studier av ekspertise og læring i arbeidslivet ..)</a:t>
            </a:r>
          </a:p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79512" y="1916832"/>
            <a:ext cx="4854919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Forskningsseminar:  Kunnskap, </a:t>
            </a:r>
          </a:p>
          <a:p>
            <a:r>
              <a:rPr lang="nb-NO" sz="2800" b="1" dirty="0" smtClean="0"/>
              <a:t>ekspertise og læring i </a:t>
            </a:r>
          </a:p>
          <a:p>
            <a:r>
              <a:rPr lang="nb-NO" sz="2800" b="1" dirty="0" smtClean="0"/>
              <a:t>arbeidslivet </a:t>
            </a:r>
          </a:p>
          <a:p>
            <a:endParaRPr lang="nb-NO" sz="2800" dirty="0" smtClean="0"/>
          </a:p>
          <a:p>
            <a:endParaRPr lang="nb-NO" dirty="0"/>
          </a:p>
        </p:txBody>
      </p:sp>
      <p:pic>
        <p:nvPicPr>
          <p:cNvPr id="16386" name="Picture 2" descr="http://3.bp.blogspot.com/-Yy39sWNdzpM/VPEM1t-I8NI/AAAAAAAABiM/HMfX4AdbET4/s1600/2A%2B-%2BResearch%2BMet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573016"/>
            <a:ext cx="3312368" cy="2666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611560" y="116632"/>
            <a:ext cx="8229600" cy="1143000"/>
          </a:xfrm>
        </p:spPr>
        <p:txBody>
          <a:bodyPr/>
          <a:lstStyle/>
          <a:p>
            <a:pPr algn="l"/>
            <a:r>
              <a:rPr lang="nb-NO" dirty="0" smtClean="0"/>
              <a:t>Praksis</a:t>
            </a:r>
            <a:endParaRPr lang="nb-NO" dirty="0"/>
          </a:p>
        </p:txBody>
      </p:sp>
      <p:sp>
        <p:nvSpPr>
          <p:cNvPr id="6146" name="AutoShape 2" descr="TechnipFM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148" name="AutoShape 4" descr="TechnipFM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151" name="AutoShape 7" descr="Bilderesultat for technip fm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085184"/>
            <a:ext cx="4480577" cy="235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484784"/>
            <a:ext cx="876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NHO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916832"/>
            <a:ext cx="2419350" cy="571501"/>
          </a:xfrm>
          <a:prstGeom prst="rect">
            <a:avLst/>
          </a:prstGeom>
          <a:noFill/>
        </p:spPr>
      </p:pic>
      <p:sp>
        <p:nvSpPr>
          <p:cNvPr id="6157" name="AutoShape 13" descr="Bilderesultat for norconsult 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159" name="AutoShape 15" descr="Bilderesultat for norconsult 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32656"/>
            <a:ext cx="14382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Bilderesulta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4653136"/>
            <a:ext cx="1882603" cy="1916832"/>
          </a:xfrm>
          <a:prstGeom prst="rect">
            <a:avLst/>
          </a:prstGeom>
          <a:noFill/>
        </p:spPr>
      </p:pic>
      <p:pic>
        <p:nvPicPr>
          <p:cNvPr id="6164" name="Picture 20" descr="Forside - Difi.n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3645024"/>
            <a:ext cx="1924050" cy="495301"/>
          </a:xfrm>
          <a:prstGeom prst="rect">
            <a:avLst/>
          </a:prstGeom>
          <a:noFill/>
        </p:spPr>
      </p:pic>
      <p:pic>
        <p:nvPicPr>
          <p:cNvPr id="6166" name="Picture 22" descr="Logo - HiOA - Tilbake til forsida HiO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5936" y="2924944"/>
            <a:ext cx="4965941" cy="854969"/>
          </a:xfrm>
          <a:prstGeom prst="rect">
            <a:avLst/>
          </a:prstGeom>
          <a:noFill/>
        </p:spPr>
      </p:pic>
      <p:pic>
        <p:nvPicPr>
          <p:cNvPr id="6168" name="Picture 24" descr="http://www.military-quotes.com/mottos/images/Krigsskolen_logo_smal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1628800"/>
            <a:ext cx="952500" cy="1143001"/>
          </a:xfrm>
          <a:prstGeom prst="rect">
            <a:avLst/>
          </a:prstGeom>
          <a:noFill/>
        </p:spPr>
      </p:pic>
      <p:pic>
        <p:nvPicPr>
          <p:cNvPr id="6170" name="Picture 26" descr="Logo Stamina Grou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332656"/>
            <a:ext cx="2880320" cy="734482"/>
          </a:xfrm>
          <a:prstGeom prst="rect">
            <a:avLst/>
          </a:prstGeom>
          <a:noFill/>
        </p:spPr>
      </p:pic>
      <p:pic>
        <p:nvPicPr>
          <p:cNvPr id="6171" name="Picture 2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4725144"/>
            <a:ext cx="2800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3" name="Picture 29" descr="http://www.peab.no/Global/LogoTypes/PEAB_NO_Nordens_Samfunnsbyggere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95936" y="4365104"/>
            <a:ext cx="2390775" cy="5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0" y="-243408"/>
            <a:ext cx="8229600" cy="1143000"/>
          </a:xfrm>
        </p:spPr>
        <p:txBody>
          <a:bodyPr/>
          <a:lstStyle/>
          <a:p>
            <a:r>
              <a:rPr lang="nb-NO" dirty="0" smtClean="0"/>
              <a:t>Studiets karakter</a:t>
            </a:r>
            <a:endParaRPr lang="nb-NO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395536" y="692696"/>
          <a:ext cx="8496944" cy="6043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2703"/>
                <a:gridCol w="2914241"/>
              </a:tblGrid>
              <a:tr h="821435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Emne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Karakter</a:t>
                      </a:r>
                      <a:endParaRPr lang="nb-NO" sz="2400" dirty="0"/>
                    </a:p>
                  </a:txBody>
                  <a:tcPr/>
                </a:tc>
              </a:tr>
              <a:tr h="83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latin typeface="Arial" pitchFamily="34" charset="0"/>
                          <a:cs typeface="Arial" pitchFamily="34" charset="0"/>
                        </a:rPr>
                        <a:t>KUL 1 Kunnskapsutvikling og læring i arbeidslivet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Teori -praksis</a:t>
                      </a:r>
                      <a:endParaRPr lang="nb-NO" sz="2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3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latin typeface="Arial" pitchFamily="34" charset="0"/>
                          <a:cs typeface="Arial" pitchFamily="34" charset="0"/>
                        </a:rPr>
                        <a:t>KUL 2 </a:t>
                      </a:r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Tilrettelegging og evaluering av opplæring i arbeidslivet </a:t>
                      </a:r>
                      <a:endParaRPr lang="nb-NO" sz="2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Praksis-teori</a:t>
                      </a:r>
                      <a:endParaRPr lang="nb-NO" sz="2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32883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latin typeface="Arial" pitchFamily="34" charset="0"/>
                          <a:cs typeface="Arial" pitchFamily="34" charset="0"/>
                        </a:rPr>
                        <a:t>KUL 3 Ekspertfellesskap og modeller for kunnskapsdeling</a:t>
                      </a:r>
                      <a:endParaRPr lang="nb-NO" sz="2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Teori</a:t>
                      </a:r>
                      <a:endParaRPr lang="nb-NO" sz="2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07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KUL 4 </a:t>
                      </a:r>
                      <a:r>
                        <a:rPr lang="nb-NO" sz="2400" b="0" dirty="0" smtClean="0">
                          <a:latin typeface="Arial" pitchFamily="34" charset="0"/>
                          <a:cs typeface="Arial" pitchFamily="34" charset="0"/>
                        </a:rPr>
                        <a:t>Forskningsseminar:  Kunnskap, ekspertise og læring i arbeidslivet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nb-NO" sz="2400" b="0" dirty="0" smtClean="0">
                          <a:latin typeface="Arial" pitchFamily="34" charset="0"/>
                          <a:cs typeface="Arial" pitchFamily="34" charset="0"/>
                        </a:rPr>
                        <a:t>Metode</a:t>
                      </a:r>
                      <a:endParaRPr lang="nb-NO" sz="2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07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latin typeface="Arial" pitchFamily="34" charset="0"/>
                          <a:cs typeface="Arial" pitchFamily="34" charset="0"/>
                        </a:rPr>
                        <a:t>KUL 5 </a:t>
                      </a:r>
                      <a:r>
                        <a:rPr lang="en-US" sz="2400" b="0" dirty="0" smtClean="0">
                          <a:latin typeface="Arial" pitchFamily="34" charset="0"/>
                          <a:cs typeface="Arial" pitchFamily="34" charset="0"/>
                        </a:rPr>
                        <a:t>Learning cultures, leadership and  motivation in working life</a:t>
                      </a:r>
                      <a:endParaRPr lang="nb-NO" sz="24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Teori -praksis</a:t>
                      </a:r>
                      <a:endParaRPr lang="nb-NO" sz="24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nb-NO" sz="2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07900">
                <a:tc>
                  <a:txBody>
                    <a:bodyPr/>
                    <a:lstStyle/>
                    <a:p>
                      <a:r>
                        <a:rPr lang="nb-NO" sz="2400" b="0" i="1" dirty="0" smtClean="0">
                          <a:latin typeface="Arial" pitchFamily="34" charset="0"/>
                          <a:cs typeface="Arial" pitchFamily="34" charset="0"/>
                        </a:rPr>
                        <a:t>+ Praksis</a:t>
                      </a:r>
                    </a:p>
                    <a:p>
                      <a:r>
                        <a:rPr lang="nb-NO" sz="2400" b="0" i="1" dirty="0" smtClean="0">
                          <a:latin typeface="Arial" pitchFamily="34" charset="0"/>
                          <a:cs typeface="Arial" pitchFamily="34" charset="0"/>
                        </a:rPr>
                        <a:t>+ Felles </a:t>
                      </a:r>
                      <a:r>
                        <a:rPr lang="nb-NO" sz="2400" b="0" i="1" dirty="0" err="1" smtClean="0">
                          <a:latin typeface="Arial" pitchFamily="34" charset="0"/>
                          <a:cs typeface="Arial" pitchFamily="34" charset="0"/>
                        </a:rPr>
                        <a:t>metode-emne</a:t>
                      </a:r>
                      <a:r>
                        <a:rPr lang="nb-NO" sz="2400" b="0" i="1" dirty="0" smtClean="0">
                          <a:latin typeface="Arial" pitchFamily="34" charset="0"/>
                          <a:cs typeface="Arial" pitchFamily="34" charset="0"/>
                        </a:rPr>
                        <a:t> 1. </a:t>
                      </a:r>
                      <a:r>
                        <a:rPr lang="nb-NO" sz="2400" b="0" i="1" dirty="0" err="1" smtClean="0">
                          <a:latin typeface="Arial" pitchFamily="34" charset="0"/>
                          <a:cs typeface="Arial" pitchFamily="34" charset="0"/>
                        </a:rPr>
                        <a:t>sem</a:t>
                      </a:r>
                      <a:r>
                        <a:rPr lang="nb-NO" sz="2400" b="0" i="1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nb-NO" sz="24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b="0" i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Praksis</a:t>
                      </a:r>
                    </a:p>
                    <a:p>
                      <a:r>
                        <a:rPr lang="nb-NO" sz="2400" b="0" i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Metode</a:t>
                      </a:r>
                      <a:endParaRPr lang="nb-NO" sz="24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36512" y="188640"/>
          <a:ext cx="9144000" cy="6480720"/>
        </p:xfrm>
        <a:graphic>
          <a:graphicData uri="http://schemas.openxmlformats.org/drawingml/2006/table">
            <a:tbl>
              <a:tblPr/>
              <a:tblGrid>
                <a:gridCol w="2730561"/>
                <a:gridCol w="1248257"/>
                <a:gridCol w="585120"/>
                <a:gridCol w="2379489"/>
                <a:gridCol w="952315"/>
                <a:gridCol w="1248258"/>
              </a:tblGrid>
              <a:tr h="119718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Kunnskap, ekspertise og læring i arbeidslivet (KUL 4)</a:t>
                      </a:r>
                      <a:r>
                        <a:rPr lang="nb-NO" sz="2200" b="1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forts.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Masteroppgave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30stp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006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Kunnskap, ekspertise og læring i arbeidslivet (KUL 4)</a:t>
                      </a:r>
                      <a:r>
                        <a:rPr lang="nb-NO" sz="2200" b="1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5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200" b="1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Learning cultures, leadership and  motivation in working life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10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5)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 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10stp</a:t>
                      </a: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0798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Tilrettelegging og evaluering av opplæring i arbeidslivet 10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2)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Praksis 5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endParaRPr lang="nb-NO" sz="2200" b="1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200" b="1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Kunnskapsorganisering og læring i ekspertkulturer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10 </a:t>
                      </a:r>
                      <a:r>
                        <a:rPr lang="nb-NO" sz="2200" b="1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3)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MA-oppgave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5stp</a:t>
                      </a:r>
                      <a:endParaRPr lang="nb-NO" sz="2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18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Generell metode og </a:t>
                      </a:r>
                      <a:r>
                        <a:rPr lang="nb-NO" sz="22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data-analyse</a:t>
                      </a: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(stat)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15stp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Kunnskapsutvikling og læring i arbeidslivet 15 </a:t>
                      </a:r>
                      <a:r>
                        <a:rPr lang="nb-NO" sz="2200" b="1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stp</a:t>
                      </a:r>
                      <a:r>
                        <a:rPr lang="nb-NO" sz="2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(KUL 1)</a:t>
                      </a:r>
                    </a:p>
                  </a:txBody>
                  <a:tcPr marL="25485" marR="25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Uavklarte spørsmål og 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Innhold i 5 </a:t>
            </a:r>
            <a:r>
              <a:rPr lang="nb-NO" dirty="0" err="1" smtClean="0"/>
              <a:t>stp</a:t>
            </a:r>
            <a:r>
              <a:rPr lang="nb-NO" dirty="0" smtClean="0"/>
              <a:t>. emne ”masteroppgave” i 2.  semester (</a:t>
            </a:r>
            <a:r>
              <a:rPr lang="nb-NO" dirty="0" err="1" smtClean="0"/>
              <a:t>NSD-kurs</a:t>
            </a:r>
            <a:r>
              <a:rPr lang="nb-NO" dirty="0" smtClean="0"/>
              <a:t>, </a:t>
            </a:r>
            <a:r>
              <a:rPr lang="nb-NO" dirty="0" err="1" smtClean="0"/>
              <a:t>bibliotek-kurs</a:t>
            </a:r>
            <a:r>
              <a:rPr lang="nb-NO" dirty="0" smtClean="0"/>
              <a:t>, skrivekurs  o.l.)?</a:t>
            </a:r>
          </a:p>
          <a:p>
            <a:r>
              <a:rPr lang="nb-NO" dirty="0" smtClean="0"/>
              <a:t>Utenlandsopphold 3. semester</a:t>
            </a:r>
          </a:p>
          <a:p>
            <a:r>
              <a:rPr lang="nb-NO" dirty="0" smtClean="0"/>
              <a:t>Emnebeskrivelser for Praksis og Masteroppgave</a:t>
            </a:r>
          </a:p>
          <a:p>
            <a:endParaRPr lang="nb-NO" dirty="0" smtClean="0"/>
          </a:p>
          <a:p>
            <a:r>
              <a:rPr lang="nb-NO" dirty="0" smtClean="0"/>
              <a:t>Undervisningsressurser, </a:t>
            </a:r>
            <a:r>
              <a:rPr lang="nb-NO" dirty="0" smtClean="0"/>
              <a:t>mht</a:t>
            </a:r>
            <a:r>
              <a:rPr lang="nb-NO" dirty="0" smtClean="0"/>
              <a:t>. emneansvarlige </a:t>
            </a:r>
            <a:r>
              <a:rPr lang="nb-NO" dirty="0" smtClean="0"/>
              <a:t>og undervisere </a:t>
            </a:r>
            <a:r>
              <a:rPr lang="nb-NO" dirty="0" smtClean="0"/>
              <a:t>generelt </a:t>
            </a:r>
            <a:r>
              <a:rPr lang="nb-NO" dirty="0" smtClean="0"/>
              <a:t>og </a:t>
            </a:r>
            <a:r>
              <a:rPr lang="nb-NO" dirty="0" smtClean="0"/>
              <a:t>veiledning spesielt (</a:t>
            </a:r>
            <a:r>
              <a:rPr lang="nb-NO" dirty="0" smtClean="0"/>
              <a:t>som strekker seg over to semestre)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Medlemmer i utviklingsgruppa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67744" y="2132856"/>
            <a:ext cx="8435280" cy="5069160"/>
          </a:xfrm>
        </p:spPr>
        <p:txBody>
          <a:bodyPr/>
          <a:lstStyle/>
          <a:p>
            <a:r>
              <a:rPr lang="nb-NO" dirty="0" smtClean="0"/>
              <a:t>Louise Ann </a:t>
            </a:r>
            <a:r>
              <a:rPr lang="nb-NO" dirty="0" err="1" smtClean="0"/>
              <a:t>Ignacio</a:t>
            </a:r>
            <a:r>
              <a:rPr lang="nb-NO" dirty="0" smtClean="0"/>
              <a:t> </a:t>
            </a:r>
            <a:r>
              <a:rPr lang="nb-NO" dirty="0" err="1" smtClean="0"/>
              <a:t>Bjørnaas</a:t>
            </a:r>
            <a:endParaRPr lang="nb-NO" dirty="0" smtClean="0"/>
          </a:p>
          <a:p>
            <a:r>
              <a:rPr lang="nb-NO" dirty="0" smtClean="0"/>
              <a:t>Terje Grønning</a:t>
            </a:r>
          </a:p>
          <a:p>
            <a:r>
              <a:rPr lang="nb-NO" dirty="0" smtClean="0"/>
              <a:t>Karen Jensen</a:t>
            </a:r>
          </a:p>
          <a:p>
            <a:r>
              <a:rPr lang="nb-NO" dirty="0" smtClean="0"/>
              <a:t>Kjerstin Eek Jensen</a:t>
            </a:r>
          </a:p>
          <a:p>
            <a:r>
              <a:rPr lang="nb-NO" dirty="0" smtClean="0"/>
              <a:t>Leif C. </a:t>
            </a:r>
            <a:r>
              <a:rPr lang="nb-NO" dirty="0" err="1" smtClean="0"/>
              <a:t>Lahn</a:t>
            </a:r>
            <a:endParaRPr lang="nb-NO" dirty="0" smtClean="0"/>
          </a:p>
          <a:p>
            <a:r>
              <a:rPr lang="nb-NO" dirty="0" smtClean="0"/>
              <a:t>Monika Nerland</a:t>
            </a:r>
          </a:p>
          <a:p>
            <a:endParaRPr lang="nb-NO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reserve (v. evt. spørsmål)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Kunnskap </a:t>
            </a:r>
          </a:p>
          <a:p>
            <a:r>
              <a:rPr lang="nb-NO" dirty="0" smtClean="0"/>
              <a:t>Ferdigheter</a:t>
            </a:r>
          </a:p>
          <a:p>
            <a:r>
              <a:rPr lang="nb-NO" dirty="0" smtClean="0"/>
              <a:t>Kompetanse </a:t>
            </a:r>
            <a:endParaRPr lang="nb-N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Kunnskap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nb-NO" dirty="0" smtClean="0"/>
              <a:t>Dokumentere god kjennskap til ulike modeller for opplæring og læring i arbeidslivet </a:t>
            </a:r>
          </a:p>
          <a:p>
            <a:pPr lvl="0"/>
            <a:r>
              <a:rPr lang="nb-NO" dirty="0" smtClean="0"/>
              <a:t>Vise kjennskap til ulike perspektiver på teknologi og hva slags roller den kan ha i kunnskapsutvikling og læring i arbeidslivet</a:t>
            </a:r>
          </a:p>
          <a:p>
            <a:pPr lvl="0"/>
            <a:r>
              <a:rPr lang="nb-NO" dirty="0" smtClean="0"/>
              <a:t>Dokumentere forståelse for sentrale begreper og teorier om læring, organisasjonsutvikling og profesjonell ekspertise</a:t>
            </a:r>
          </a:p>
          <a:p>
            <a:pPr lvl="0"/>
            <a:r>
              <a:rPr lang="nb-NO" dirty="0" smtClean="0"/>
              <a:t>Kunne skille ulike forskningsdesign for studier av læring i arbeid fra hverandre, og dokumentere forståelse for deres styrker og begrensninger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Ferdigheter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 smtClean="0"/>
              <a:t>Dokumentere ferdigheter i å lede, planlegge og evaluere læringsprosesser for individer og organisasjoner</a:t>
            </a:r>
          </a:p>
          <a:p>
            <a:pPr lvl="0"/>
            <a:r>
              <a:rPr lang="nb-NO" dirty="0" smtClean="0"/>
              <a:t>Kunne anvende teoretiske perspektiver på læring i arbeid i kartlegging av kompetansebehov </a:t>
            </a:r>
          </a:p>
          <a:p>
            <a:pPr lvl="0"/>
            <a:r>
              <a:rPr lang="nb-NO" dirty="0" smtClean="0"/>
              <a:t>Kunne analysere praktiske situasjoner med henblikk på faktorer som virker hemmende eller fremmende for innovasjon og andre former for endring</a:t>
            </a:r>
          </a:p>
          <a:p>
            <a:pPr lvl="0"/>
            <a:r>
              <a:rPr lang="nb-NO" dirty="0" smtClean="0"/>
              <a:t>Kunne identifisere og drøfte  teoretiske argumenter i empirisk forskning om læring og kunnskapsutvikling i arbeidet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Kompetanse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1313384"/>
            <a:ext cx="8892480" cy="55446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 smtClean="0"/>
              <a:t>Dokumentere analytisk og forskningsbasert kompetanse i ulike spørsmål som gjelder læring og profesjonell utvikling i arbeidslivet</a:t>
            </a:r>
          </a:p>
          <a:p>
            <a:pPr lvl="0"/>
            <a:r>
              <a:rPr lang="nb-NO" dirty="0" smtClean="0"/>
              <a:t>Kunne kommunisere om faglige problemstillinger og formidle egne faglige vurderinger i på en relevant måte overfor ulike målgrupper</a:t>
            </a:r>
          </a:p>
          <a:p>
            <a:pPr lvl="0"/>
            <a:r>
              <a:rPr lang="nb-NO" dirty="0" smtClean="0"/>
              <a:t>Vise bevissthet om fagpedagogens profesjonelle rolle i arbeidslivet og hans/hennes samfunnsansvar</a:t>
            </a:r>
          </a:p>
          <a:p>
            <a:pPr lvl="0"/>
            <a:r>
              <a:rPr lang="nb-NO" dirty="0" smtClean="0"/>
              <a:t>Kunne argumentere, skriftlig og muntlig, for teoribaserte vurderinger av praktiske arbeids- og læringssituasjoner</a:t>
            </a:r>
          </a:p>
          <a:p>
            <a:pPr lvl="0"/>
            <a:r>
              <a:rPr lang="nb-NO" dirty="0" smtClean="0"/>
              <a:t>Vise evne til samarbeid med andre i utforsking og løsning av faglige problemstillinger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1217</Words>
  <Application>Microsoft Office PowerPoint</Application>
  <PresentationFormat>Skjermfremvisning (4:3)</PresentationFormat>
  <Paragraphs>167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5" baseType="lpstr">
      <vt:lpstr>Kontortema</vt:lpstr>
      <vt:lpstr>Kunnskapsutvikling og læring i arbeidslivet  (KULA)</vt:lpstr>
      <vt:lpstr>Forutsetninger og utfordringer</vt:lpstr>
      <vt:lpstr>et opplegg som  …</vt:lpstr>
      <vt:lpstr>Profil for KULA</vt:lpstr>
      <vt:lpstr>Læringsmål (kunnskap)</vt:lpstr>
      <vt:lpstr>Opptakskriterier og forkunnskaper </vt:lpstr>
      <vt:lpstr>Krav til faglig fordypning </vt:lpstr>
      <vt:lpstr>Lysbilde 8</vt:lpstr>
      <vt:lpstr>Studieprogresjon</vt:lpstr>
      <vt:lpstr>Emneplan, KUL 1 (hele semester 1) </vt:lpstr>
      <vt:lpstr>KUL 2 (Semester 2, jan – feb før praksis) </vt:lpstr>
      <vt:lpstr>KUL 3 (semester 2, sent på våren) </vt:lpstr>
      <vt:lpstr>KUL 5 (sent i semester 3) </vt:lpstr>
      <vt:lpstr>KUL 4 (tidlig i semester 3 før praksis og tidlig i semester 4)</vt:lpstr>
      <vt:lpstr>Praksis</vt:lpstr>
      <vt:lpstr>Studiets karakter</vt:lpstr>
      <vt:lpstr>Lysbilde 17</vt:lpstr>
      <vt:lpstr>Uavklarte spørsmål og utfordringer</vt:lpstr>
      <vt:lpstr>Medlemmer i utviklingsgruppa</vt:lpstr>
      <vt:lpstr>Lysbilde 20</vt:lpstr>
      <vt:lpstr>I reserve (v. evt. spørsmål)</vt:lpstr>
      <vt:lpstr>Kunnskap</vt:lpstr>
      <vt:lpstr>Ferdigheter </vt:lpstr>
      <vt:lpstr>Kompetanse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 (KULA)</dc:title>
  <dc:creator>Terje</dc:creator>
  <cp:lastModifiedBy>Terje</cp:lastModifiedBy>
  <cp:revision>81</cp:revision>
  <cp:lastPrinted>2017-03-11T14:20:51Z</cp:lastPrinted>
  <dcterms:created xsi:type="dcterms:W3CDTF">2017-03-08T14:12:51Z</dcterms:created>
  <dcterms:modified xsi:type="dcterms:W3CDTF">2017-05-08T09:51:57Z</dcterms:modified>
</cp:coreProperties>
</file>