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docx" ContentType="application/vnd.openxmlformats-officedocument.wordprocessingml.document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13"/>
  </p:notesMasterIdLst>
  <p:handoutMasterIdLst>
    <p:handoutMasterId r:id="rId14"/>
  </p:handoutMasterIdLst>
  <p:sldIdLst>
    <p:sldId id="256" r:id="rId2"/>
    <p:sldId id="272" r:id="rId3"/>
    <p:sldId id="273" r:id="rId4"/>
    <p:sldId id="257" r:id="rId5"/>
    <p:sldId id="258" r:id="rId6"/>
    <p:sldId id="266" r:id="rId7"/>
    <p:sldId id="267" r:id="rId8"/>
    <p:sldId id="268" r:id="rId9"/>
    <p:sldId id="270" r:id="rId10"/>
    <p:sldId id="269" r:id="rId11"/>
    <p:sldId id="271" r:id="rId12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1pPr>
    <a:lvl2pPr marL="4572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2pPr>
    <a:lvl3pPr marL="9144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3pPr>
    <a:lvl4pPr marL="13716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4pPr>
    <a:lvl5pPr marL="18288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5pPr>
    <a:lvl6pPr marL="22860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6pPr>
    <a:lvl7pPr marL="27432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7pPr>
    <a:lvl8pPr marL="32004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8pPr>
    <a:lvl9pPr marL="36576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9333" autoAdjust="0"/>
  </p:normalViewPr>
  <p:slideViewPr>
    <p:cSldViewPr>
      <p:cViewPr>
        <p:scale>
          <a:sx n="76" d="100"/>
          <a:sy n="76" d="100"/>
        </p:scale>
        <p:origin x="-1350" y="-360"/>
      </p:cViewPr>
      <p:guideLst>
        <p:guide orient="horz" pos="2160"/>
        <p:guide pos="672"/>
        <p:guide pos="5472"/>
        <p:guide pos="1008"/>
        <p:guide pos="115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5E3377FB-692A-B84F-9962-BE0349E6032A}" type="datetime1">
              <a:rPr lang="nb-NO"/>
              <a:pPr>
                <a:defRPr/>
              </a:pPr>
              <a:t>14.03.2017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3335BCFE-7950-E34F-A21B-56127E98A2FC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76336439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B761E87C-B7B9-D248-AF3F-AC17DEADA8B3}" type="datetime1">
              <a:rPr lang="nb-NO"/>
              <a:pPr>
                <a:defRPr/>
              </a:pPr>
              <a:t>14.03.2017</a:t>
            </a:fld>
            <a:endParaRPr lang="nb-NO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nb-NO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noProof="0" smtClean="0"/>
              <a:t>Click to edit Master text styles</a:t>
            </a:r>
          </a:p>
          <a:p>
            <a:pPr lvl="1"/>
            <a:r>
              <a:rPr lang="nb-NO" noProof="0" smtClean="0"/>
              <a:t>Second level</a:t>
            </a:r>
          </a:p>
          <a:p>
            <a:pPr lvl="2"/>
            <a:r>
              <a:rPr lang="nb-NO" noProof="0" smtClean="0"/>
              <a:t>Third level</a:t>
            </a:r>
          </a:p>
          <a:p>
            <a:pPr lvl="3"/>
            <a:r>
              <a:rPr lang="nb-NO" noProof="0" smtClean="0"/>
              <a:t>Fourth level</a:t>
            </a:r>
          </a:p>
          <a:p>
            <a:pPr lvl="4"/>
            <a:r>
              <a:rPr lang="nb-NO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E0530092-5F1D-3141-959E-332ADB5B46CB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97475349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ＭＳ Ｐゴシック" charset="-128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026"/>
          <p:cNvSpPr>
            <a:spLocks noGrp="1" noChangeArrowheads="1"/>
          </p:cNvSpPr>
          <p:nvPr>
            <p:ph type="ctrTitle" sz="quarter"/>
          </p:nvPr>
        </p:nvSpPr>
        <p:spPr>
          <a:xfrm>
            <a:off x="1295400" y="1905000"/>
            <a:ext cx="6934200" cy="1143000"/>
          </a:xfrm>
        </p:spPr>
        <p:txBody>
          <a:bodyPr anchor="b"/>
          <a:lstStyle>
            <a:lvl1pPr>
              <a:defRPr sz="2000">
                <a:solidFill>
                  <a:schemeClr val="bg2"/>
                </a:solidFill>
              </a:defRPr>
            </a:lvl1pPr>
          </a:lstStyle>
          <a:p>
            <a:r>
              <a:rPr lang="nb-NO" smtClean="0"/>
              <a:t>Click to edit Master title style</a:t>
            </a:r>
            <a:endParaRPr lang="en-US" dirty="0"/>
          </a:p>
        </p:txBody>
      </p:sp>
      <p:sp>
        <p:nvSpPr>
          <p:cNvPr id="3075" name="Rectangle 1027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295400" y="3048000"/>
            <a:ext cx="7315200" cy="1752600"/>
          </a:xfrm>
        </p:spPr>
        <p:txBody>
          <a:bodyPr/>
          <a:lstStyle>
            <a:lvl1pPr marL="0" indent="0">
              <a:buFontTx/>
              <a:buNone/>
              <a:defRPr sz="3000" b="1" i="0" baseline="0">
                <a:latin typeface="Arial"/>
                <a:cs typeface="Arial"/>
              </a:defRPr>
            </a:lvl1pPr>
          </a:lstStyle>
          <a:p>
            <a:r>
              <a:rPr lang="nb-NO" smtClean="0"/>
              <a:t>Click to edit Master subtitle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smtClean="0"/>
              <a:t>Click to edit Master text styles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b-NO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906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Click to edit Master text styles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49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Click to edit Master text styles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nb-NO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Click to edit Master text styles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Click to edit Master text styles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Click to edit Master title style</a:t>
            </a:r>
            <a:endParaRPr lang="nb-NO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 smtClean="0"/>
              <a:t>Click to edit Master text styles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5240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nb-NO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 smtClean="0"/>
              <a:t>Click to edit Master text styles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2750" y="838200"/>
            <a:ext cx="1924050" cy="5257800"/>
          </a:xfrm>
        </p:spPr>
        <p:txBody>
          <a:bodyPr vert="eaVert"/>
          <a:lstStyle/>
          <a:p>
            <a:r>
              <a:rPr lang="nb-NO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0" y="838200"/>
            <a:ext cx="5619750" cy="5257800"/>
          </a:xfrm>
        </p:spPr>
        <p:txBody>
          <a:bodyPr vert="eaVert"/>
          <a:lstStyle/>
          <a:p>
            <a:pPr lvl="0"/>
            <a:r>
              <a:rPr lang="nb-NO" smtClean="0"/>
              <a:t>Click to edit Master text styles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vmlDrawing" Target="../drawings/vmlDrawing1.v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package" Target="../embeddings/Microsoft_Word_Document1.docx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oleObject" Target="../embeddings/oleObject1.bin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990600" y="838200"/>
            <a:ext cx="76962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990600" y="1981200"/>
            <a:ext cx="7696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5DB8B67D-88A4-5A46-9AD3-277EAABED1D0}" type="slidenum">
              <a:rPr lang="nb-NO"/>
              <a:pPr>
                <a:defRPr/>
              </a:pPr>
              <a:t>‹#›</a:t>
            </a:fld>
            <a:endParaRPr lang="nb-NO" dirty="0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7D4942D5-E897-244D-B8DC-FD64E87EFF1C}" type="datetime1">
              <a:rPr lang="nb-NO"/>
              <a:pPr>
                <a:defRPr/>
              </a:pPr>
              <a:t>14.03.2017</a:t>
            </a:fld>
            <a:endParaRPr lang="nb-NO" dirty="0"/>
          </a:p>
        </p:txBody>
      </p:sp>
      <p:graphicFrame>
        <p:nvGraphicFramePr>
          <p:cNvPr id="11" name="Object 10"/>
          <p:cNvGraphicFramePr>
            <a:graphicFrameLocks noChangeAspect="1"/>
          </p:cNvGraphicFramePr>
          <p:nvPr userDrawn="1">
            <p:extLst>
              <p:ext uri="{D42A27DB-BD31-4B8C-83A1-F6EECF244321}">
                <p14:modId xmlns:p14="http://schemas.microsoft.com/office/powerpoint/2010/main" val="1530235483"/>
              </p:ext>
            </p:extLst>
          </p:nvPr>
        </p:nvGraphicFramePr>
        <p:xfrm>
          <a:off x="251520" y="188640"/>
          <a:ext cx="6273800" cy="723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23" name="Document" r:id="rId15" imgW="6273800" imgH="723900" progId="Word.Document.12">
                  <p:embed/>
                </p:oleObj>
              </mc:Choice>
              <mc:Fallback>
                <p:oleObj name="Document" r:id="rId15" imgW="6273800" imgH="723900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251520" y="188640"/>
                        <a:ext cx="6273800" cy="7239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 bg1="lt1" tx1="dk1" bg2="lt2" tx2="dk2" accent1="accent1" accent2="accent2" accent3="accent3" accent4="accent4" accent5="accent5" accent6="accent6" hlink="hlink" folHlink="folHlink"/>
  <p:sldLayoutIdLst>
    <p:sldLayoutId id="2147483961" r:id="rId1"/>
    <p:sldLayoutId id="2147483962" r:id="rId2"/>
    <p:sldLayoutId id="2147483963" r:id="rId3"/>
    <p:sldLayoutId id="2147483964" r:id="rId4"/>
    <p:sldLayoutId id="2147483965" r:id="rId5"/>
    <p:sldLayoutId id="2147483966" r:id="rId6"/>
    <p:sldLayoutId id="2147483967" r:id="rId7"/>
    <p:sldLayoutId id="2147483968" r:id="rId8"/>
    <p:sldLayoutId id="2147483969" r:id="rId9"/>
    <p:sldLayoutId id="2147483970" r:id="rId10"/>
    <p:sldLayoutId id="2147483971" r:id="rId11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6pPr>
      <a:lvl7pPr marL="914400" algn="l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5"/>
          <p:cNvSpPr>
            <a:spLocks noGrp="1"/>
          </p:cNvSpPr>
          <p:nvPr>
            <p:ph type="ctrTitle" sz="quarter"/>
          </p:nvPr>
        </p:nvSpPr>
        <p:spPr>
          <a:xfrm>
            <a:off x="1331640" y="3645024"/>
            <a:ext cx="6934200" cy="926976"/>
          </a:xfrm>
        </p:spPr>
        <p:txBody>
          <a:bodyPr/>
          <a:lstStyle/>
          <a:p>
            <a:pPr eaLnBrk="1" hangingPunct="1"/>
            <a:r>
              <a:rPr lang="nb-NO" dirty="0" smtClean="0"/>
              <a:t> </a:t>
            </a:r>
            <a:endParaRPr lang="nb-NO" sz="1800" b="0" dirty="0"/>
          </a:p>
        </p:txBody>
      </p:sp>
      <p:sp>
        <p:nvSpPr>
          <p:cNvPr id="15363" name="Subtitle 6"/>
          <p:cNvSpPr>
            <a:spLocks noGrp="1"/>
          </p:cNvSpPr>
          <p:nvPr>
            <p:ph type="subTitle" sz="quarter" idx="1"/>
          </p:nvPr>
        </p:nvSpPr>
        <p:spPr>
          <a:xfrm>
            <a:off x="755576" y="2924944"/>
            <a:ext cx="8064896" cy="1944216"/>
          </a:xfrm>
        </p:spPr>
        <p:txBody>
          <a:bodyPr/>
          <a:lstStyle/>
          <a:p>
            <a:pPr algn="ctr" eaLnBrk="1" hangingPunct="1"/>
            <a:r>
              <a:rPr lang="nb-NO" dirty="0" smtClean="0">
                <a:latin typeface="Arial" charset="0"/>
                <a:ea typeface="Arial" charset="0"/>
                <a:cs typeface="Arial" charset="0"/>
              </a:rPr>
              <a:t>KDL – ny struktur og innhold</a:t>
            </a:r>
          </a:p>
          <a:p>
            <a:pPr algn="ctr" eaLnBrk="1" hangingPunct="1"/>
            <a:r>
              <a:rPr lang="nb-NO" sz="2800" b="0" i="1" dirty="0" smtClean="0">
                <a:latin typeface="Arial" charset="0"/>
                <a:ea typeface="Arial" charset="0"/>
                <a:cs typeface="Arial" charset="0"/>
              </a:rPr>
              <a:t>Presentasjon i portefølje fellesmøte 13.03.17</a:t>
            </a:r>
          </a:p>
          <a:p>
            <a:pPr algn="ctr" eaLnBrk="1" hangingPunct="1"/>
            <a:r>
              <a:rPr lang="nb-NO" sz="2800" b="0" dirty="0" smtClean="0">
                <a:latin typeface="Arial" charset="0"/>
                <a:ea typeface="Arial" charset="0"/>
                <a:cs typeface="Arial" charset="0"/>
              </a:rPr>
              <a:t>Anders Mørch, KDL koordinator</a:t>
            </a:r>
            <a:endParaRPr lang="nb-NO" sz="2800" b="0" dirty="0">
              <a:latin typeface="Arial" charset="0"/>
              <a:ea typeface="Arial" charset="0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Medlemmer i ”KDL gruppen” fra fast stab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0600" y="1981200"/>
            <a:ext cx="7696200" cy="4616152"/>
          </a:xfrm>
        </p:spPr>
        <p:txBody>
          <a:bodyPr/>
          <a:lstStyle/>
          <a:p>
            <a:r>
              <a:rPr lang="nb-NO" dirty="0" smtClean="0"/>
              <a:t>Jan Dolonen (ny)</a:t>
            </a:r>
          </a:p>
          <a:p>
            <a:r>
              <a:rPr lang="nb-NO" dirty="0" smtClean="0"/>
              <a:t>Per Hetland</a:t>
            </a:r>
          </a:p>
          <a:p>
            <a:r>
              <a:rPr lang="nb-NO" dirty="0" smtClean="0"/>
              <a:t>Anders Kluge</a:t>
            </a:r>
          </a:p>
          <a:p>
            <a:r>
              <a:rPr lang="nb-NO" dirty="0" smtClean="0"/>
              <a:t>Sten Ludvigsen (permisjon)</a:t>
            </a:r>
          </a:p>
          <a:p>
            <a:r>
              <a:rPr lang="nb-NO" dirty="0" smtClean="0"/>
              <a:t>Anders Mørch</a:t>
            </a:r>
          </a:p>
          <a:p>
            <a:r>
              <a:rPr lang="nb-NO" dirty="0" smtClean="0"/>
              <a:t>Palmyre Pierroux</a:t>
            </a:r>
          </a:p>
          <a:p>
            <a:r>
              <a:rPr lang="nb-NO" dirty="0" smtClean="0"/>
              <a:t>Miriam Segal (admin.)</a:t>
            </a:r>
          </a:p>
          <a:p>
            <a:r>
              <a:rPr lang="nb-NO" dirty="0" smtClean="0"/>
              <a:t>Ole Smørdal (ny)</a:t>
            </a:r>
          </a:p>
          <a:p>
            <a:r>
              <a:rPr lang="nb-NO" dirty="0" smtClean="0"/>
              <a:t>Mette Strand (admin.)</a:t>
            </a:r>
          </a:p>
        </p:txBody>
      </p:sp>
    </p:spTree>
    <p:extLst>
      <p:ext uri="{BB962C8B-B14F-4D97-AF65-F5344CB8AC3E}">
        <p14:creationId xmlns:p14="http://schemas.microsoft.com/office/powerpoint/2010/main" val="30175908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Litt historie om opprettelsen av KDL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71600" y="1844824"/>
            <a:ext cx="7696200" cy="4760168"/>
          </a:xfrm>
        </p:spPr>
        <p:txBody>
          <a:bodyPr/>
          <a:lstStyle/>
          <a:p>
            <a:r>
              <a:rPr lang="nb-NO" sz="2400" dirty="0" smtClean="0"/>
              <a:t>KDL studieretningen ble opprettet i 2013</a:t>
            </a:r>
          </a:p>
          <a:p>
            <a:r>
              <a:rPr lang="nb-NO" sz="2400" dirty="0" smtClean="0"/>
              <a:t>Hadde sin første undervisning våren 2014</a:t>
            </a:r>
          </a:p>
          <a:p>
            <a:r>
              <a:rPr lang="nb-NO" sz="2400" dirty="0"/>
              <a:t>KDL ble utformet </a:t>
            </a:r>
            <a:r>
              <a:rPr lang="nb-NO" sz="2400" dirty="0" smtClean="0"/>
              <a:t>etter modell </a:t>
            </a:r>
            <a:r>
              <a:rPr lang="nb-NO" sz="2400" dirty="0"/>
              <a:t>av KUL med to semesters praksis </a:t>
            </a:r>
            <a:r>
              <a:rPr lang="nb-NO" sz="2400" dirty="0" smtClean="0"/>
              <a:t>for </a:t>
            </a:r>
            <a:r>
              <a:rPr lang="nb-NO" sz="2400" dirty="0"/>
              <a:t>å </a:t>
            </a:r>
            <a:r>
              <a:rPr lang="nb-NO" sz="2400" dirty="0" smtClean="0"/>
              <a:t>supplementere teori</a:t>
            </a:r>
          </a:p>
          <a:p>
            <a:r>
              <a:rPr lang="nb-NO" sz="2400" dirty="0" smtClean="0"/>
              <a:t>Utgangspunktet for KDL var InterMedias fusjon med PFI i 2012</a:t>
            </a:r>
          </a:p>
          <a:p>
            <a:r>
              <a:rPr lang="nb-NO" sz="2400" dirty="0" smtClean="0"/>
              <a:t>InterMedia har siden 2006 undervist emnet Teknologistøttet læring (INF5790, som tidligere het TOOL 5100) i samarbeid med IFI</a:t>
            </a:r>
          </a:p>
          <a:p>
            <a:r>
              <a:rPr lang="nb-NO" sz="2400" dirty="0" smtClean="0"/>
              <a:t>IPED (PFI) hadde tidligere et samarbeid med IFI (Matnat) og Sosiologi (SV) om TOOL MA programmet som ble nedlagt 2013</a:t>
            </a:r>
            <a:endParaRPr lang="nb-NO" sz="2400" dirty="0"/>
          </a:p>
        </p:txBody>
      </p:sp>
      <p:sp>
        <p:nvSpPr>
          <p:cNvPr id="4" name="TextBox 3"/>
          <p:cNvSpPr txBox="1"/>
          <p:nvPr/>
        </p:nvSpPr>
        <p:spPr>
          <a:xfrm>
            <a:off x="618233" y="4562252"/>
            <a:ext cx="18466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783276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8676456" cy="1143000"/>
          </a:xfrm>
        </p:spPr>
        <p:txBody>
          <a:bodyPr/>
          <a:lstStyle/>
          <a:p>
            <a:pPr eaLnBrk="1" hangingPunct="1"/>
            <a:r>
              <a:rPr lang="nb-NO" sz="2800" dirty="0" smtClean="0"/>
              <a:t>Ny struktur for KDL (tilpasset ny fellesmodell)</a:t>
            </a:r>
          </a:p>
        </p:txBody>
      </p:sp>
      <p:sp>
        <p:nvSpPr>
          <p:cNvPr id="16387" name="Content Placeholder 2"/>
          <p:cNvSpPr>
            <a:spLocks noGrp="1"/>
          </p:cNvSpPr>
          <p:nvPr>
            <p:ph idx="1"/>
          </p:nvPr>
        </p:nvSpPr>
        <p:spPr>
          <a:xfrm>
            <a:off x="755576" y="3717032"/>
            <a:ext cx="7992888" cy="2664296"/>
          </a:xfrm>
        </p:spPr>
        <p:txBody>
          <a:bodyPr/>
          <a:lstStyle/>
          <a:p>
            <a:pPr eaLnBrk="1" hangingPunct="1"/>
            <a:r>
              <a:rPr lang="nb-NO" dirty="0" smtClean="0"/>
              <a:t>Tar som utgangspunkt fellesmodellen som ble sendt ut av Tone etter siste møte i januar som har metode emner fordelt 15+5+5 stp</a:t>
            </a:r>
          </a:p>
          <a:p>
            <a:pPr eaLnBrk="1" hangingPunct="1"/>
            <a:r>
              <a:rPr lang="nb-NO" dirty="0" smtClean="0"/>
              <a:t>Våre studieretningsemnene </a:t>
            </a:r>
            <a:r>
              <a:rPr lang="nb-NO" dirty="0"/>
              <a:t>har kopling mot BA emnet </a:t>
            </a:r>
            <a:r>
              <a:rPr lang="nb-NO" i="1" dirty="0" smtClean="0"/>
              <a:t>”PED2802</a:t>
            </a:r>
            <a:r>
              <a:rPr lang="nb-NO" i="1" dirty="0"/>
              <a:t>: Læring, design og </a:t>
            </a:r>
            <a:r>
              <a:rPr lang="nb-NO" i="1" dirty="0" smtClean="0"/>
              <a:t>teknologi”</a:t>
            </a:r>
            <a:r>
              <a:rPr lang="nb-NO" dirty="0" smtClean="0"/>
              <a:t>, som er del av nye BA programmet</a:t>
            </a:r>
            <a:endParaRPr lang="nb-NO" dirty="0"/>
          </a:p>
        </p:txBody>
      </p:sp>
      <p:pic>
        <p:nvPicPr>
          <p:cNvPr id="2" name="Picture 1" descr="Screen Shot 2017-03-09 at 12.19.17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482" y="1196752"/>
            <a:ext cx="9000740" cy="2358628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 bwMode="auto">
          <a:xfrm>
            <a:off x="251520" y="2924944"/>
            <a:ext cx="4392488" cy="504056"/>
          </a:xfrm>
          <a:prstGeom prst="rect">
            <a:avLst/>
          </a:prstGeom>
          <a:noFill/>
          <a:ln w="76200" cap="flat" cmpd="sng" algn="ctr">
            <a:solidFill>
              <a:srgbClr val="FF66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251520" y="1844824"/>
            <a:ext cx="2880320" cy="576064"/>
          </a:xfrm>
          <a:prstGeom prst="rect">
            <a:avLst/>
          </a:prstGeom>
          <a:noFill/>
          <a:ln w="76200" cap="flat" cmpd="sng" algn="ctr">
            <a:solidFill>
              <a:srgbClr val="FF66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552" y="260648"/>
            <a:ext cx="8147248" cy="1143000"/>
          </a:xfrm>
        </p:spPr>
        <p:txBody>
          <a:bodyPr/>
          <a:lstStyle/>
          <a:p>
            <a:r>
              <a:rPr lang="nb-NO" sz="2800" dirty="0" smtClean="0"/>
              <a:t>Emne 1: Læring, kreativitet og innovasjon </a:t>
            </a:r>
            <a:endParaRPr lang="nb-NO" sz="2800" dirty="0"/>
          </a:p>
        </p:txBody>
      </p:sp>
      <p:pic>
        <p:nvPicPr>
          <p:cNvPr id="8" name="Picture 7" descr="Screen Shot 2017-03-09 at 12.19.17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482" y="1196752"/>
            <a:ext cx="9000740" cy="2358628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auto">
          <a:xfrm>
            <a:off x="4644008" y="2924944"/>
            <a:ext cx="4392488" cy="504056"/>
          </a:xfrm>
          <a:prstGeom prst="rect">
            <a:avLst/>
          </a:prstGeom>
          <a:noFill/>
          <a:ln w="76200" cap="flat" cmpd="sng" algn="ctr">
            <a:solidFill>
              <a:srgbClr val="FF66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179512" y="3465984"/>
            <a:ext cx="8784976" cy="3392016"/>
          </a:xfrm>
        </p:spPr>
        <p:txBody>
          <a:bodyPr/>
          <a:lstStyle/>
          <a:p>
            <a:pPr marL="0" lvl="1" indent="0">
              <a:buNone/>
            </a:pPr>
            <a:r>
              <a:rPr lang="nb-NO" dirty="0"/>
              <a:t>Integrerer to tidligere emner (PED4510+4550</a:t>
            </a:r>
            <a:r>
              <a:rPr lang="nb-NO" dirty="0" smtClean="0"/>
              <a:t>)</a:t>
            </a:r>
            <a:endParaRPr lang="nb-NO" i="1" dirty="0" smtClean="0"/>
          </a:p>
          <a:p>
            <a:r>
              <a:rPr lang="nb-NO" i="1" dirty="0" smtClean="0"/>
              <a:t>Hva </a:t>
            </a:r>
            <a:r>
              <a:rPr lang="nb-NO" i="1" dirty="0"/>
              <a:t>lærer du</a:t>
            </a:r>
            <a:r>
              <a:rPr lang="nb-NO" dirty="0" smtClean="0"/>
              <a:t>:</a:t>
            </a:r>
          </a:p>
          <a:p>
            <a:pPr lvl="1"/>
            <a:r>
              <a:rPr lang="nb-NO" dirty="0"/>
              <a:t>T</a:t>
            </a:r>
            <a:r>
              <a:rPr lang="nb-NO" dirty="0" smtClean="0"/>
              <a:t>eorier og studier på kreativitet, hva som kjennetegner </a:t>
            </a:r>
            <a:r>
              <a:rPr lang="nb-NO" dirty="0"/>
              <a:t>kreative prosesser i ulike </a:t>
            </a:r>
            <a:r>
              <a:rPr lang="nb-NO" dirty="0" smtClean="0"/>
              <a:t>praksiser, kreativitet på skolen og i læreplanen</a:t>
            </a:r>
          </a:p>
          <a:p>
            <a:pPr lvl="1"/>
            <a:r>
              <a:rPr lang="nb-NO" dirty="0"/>
              <a:t>T</a:t>
            </a:r>
            <a:r>
              <a:rPr lang="nb-NO" dirty="0" smtClean="0"/>
              <a:t>ilrettelegging av pedagogiske aktiviteter som støtter kreativitet</a:t>
            </a:r>
          </a:p>
          <a:p>
            <a:pPr lvl="1"/>
            <a:r>
              <a:rPr lang="nb-NO" dirty="0"/>
              <a:t>B</a:t>
            </a:r>
            <a:r>
              <a:rPr lang="nb-NO" dirty="0" smtClean="0"/>
              <a:t>ruk av design-basert forskningsmetoder</a:t>
            </a:r>
          </a:p>
        </p:txBody>
      </p:sp>
    </p:spTree>
    <p:extLst>
      <p:ext uri="{BB962C8B-B14F-4D97-AF65-F5344CB8AC3E}">
        <p14:creationId xmlns:p14="http://schemas.microsoft.com/office/powerpoint/2010/main" val="40523978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539552" y="260648"/>
            <a:ext cx="8147248" cy="1143000"/>
          </a:xfrm>
        </p:spPr>
        <p:txBody>
          <a:bodyPr/>
          <a:lstStyle/>
          <a:p>
            <a:r>
              <a:rPr lang="nb-NO" sz="2800" dirty="0" smtClean="0"/>
              <a:t>Emne 2: Teknologistøttet læring ”TEL 1”</a:t>
            </a:r>
            <a:endParaRPr lang="nb-NO" sz="2800" dirty="0"/>
          </a:p>
        </p:txBody>
      </p:sp>
      <p:pic>
        <p:nvPicPr>
          <p:cNvPr id="12" name="Picture 11" descr="Screen Shot 2017-03-09 at 12.19.17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482" y="1196752"/>
            <a:ext cx="9000740" cy="2358628"/>
          </a:xfrm>
          <a:prstGeom prst="rect">
            <a:avLst/>
          </a:prstGeom>
        </p:spPr>
      </p:pic>
      <p:sp>
        <p:nvSpPr>
          <p:cNvPr id="13" name="Rectangle 12"/>
          <p:cNvSpPr/>
          <p:nvPr/>
        </p:nvSpPr>
        <p:spPr bwMode="auto">
          <a:xfrm>
            <a:off x="251520" y="2420888"/>
            <a:ext cx="2880320" cy="504056"/>
          </a:xfrm>
          <a:prstGeom prst="rect">
            <a:avLst/>
          </a:prstGeom>
          <a:noFill/>
          <a:ln w="76200" cap="flat" cmpd="sng" algn="ctr">
            <a:solidFill>
              <a:srgbClr val="FF66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15" name="Content Placeholder 2"/>
          <p:cNvSpPr>
            <a:spLocks noGrp="1"/>
          </p:cNvSpPr>
          <p:nvPr>
            <p:ph idx="1"/>
          </p:nvPr>
        </p:nvSpPr>
        <p:spPr>
          <a:xfrm>
            <a:off x="683568" y="3465984"/>
            <a:ext cx="7992888" cy="3392016"/>
          </a:xfrm>
        </p:spPr>
        <p:txBody>
          <a:bodyPr/>
          <a:lstStyle/>
          <a:p>
            <a:r>
              <a:rPr lang="nb-NO" i="1" dirty="0"/>
              <a:t>Hva lærer du</a:t>
            </a:r>
            <a:r>
              <a:rPr lang="nb-NO" dirty="0" smtClean="0"/>
              <a:t>:</a:t>
            </a:r>
          </a:p>
          <a:p>
            <a:pPr lvl="1"/>
            <a:r>
              <a:rPr lang="nb-NO" dirty="0"/>
              <a:t>Praktisk erfaring med TEL ulike læringskontekster</a:t>
            </a:r>
          </a:p>
          <a:p>
            <a:pPr lvl="2"/>
            <a:r>
              <a:rPr lang="nb-NO" dirty="0"/>
              <a:t>Høyere utdanning og skole, arbeidsplass, museer, etc. </a:t>
            </a:r>
            <a:endParaRPr lang="nb-NO" dirty="0" smtClean="0"/>
          </a:p>
          <a:p>
            <a:pPr lvl="1"/>
            <a:r>
              <a:rPr lang="nb-NO" dirty="0" smtClean="0"/>
              <a:t>Utvikle/designe læringsopplegg med bruk av teknologi</a:t>
            </a:r>
          </a:p>
          <a:p>
            <a:pPr lvl="2"/>
            <a:r>
              <a:rPr lang="nb-NO" dirty="0"/>
              <a:t>Hvordan designer man for læringsprosesser der digitale teknologier er et bærende element? </a:t>
            </a:r>
            <a:endParaRPr lang="nb-NO" dirty="0" smtClean="0"/>
          </a:p>
          <a:p>
            <a:pPr lvl="2"/>
            <a:r>
              <a:rPr lang="nb-NO" dirty="0" smtClean="0"/>
              <a:t>Interasjonsdesign (HCI) og </a:t>
            </a:r>
            <a:r>
              <a:rPr lang="nb-NO" dirty="0"/>
              <a:t>pedagogisk </a:t>
            </a:r>
            <a:r>
              <a:rPr lang="nb-NO" dirty="0" smtClean="0"/>
              <a:t>design integreres</a:t>
            </a:r>
          </a:p>
        </p:txBody>
      </p:sp>
    </p:spTree>
    <p:extLst>
      <p:ext uri="{BB962C8B-B14F-4D97-AF65-F5344CB8AC3E}">
        <p14:creationId xmlns:p14="http://schemas.microsoft.com/office/powerpoint/2010/main" val="22107497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539552" y="260648"/>
            <a:ext cx="8147248" cy="1143000"/>
          </a:xfrm>
        </p:spPr>
        <p:txBody>
          <a:bodyPr/>
          <a:lstStyle/>
          <a:p>
            <a:r>
              <a:rPr lang="nb-NO" sz="2800" dirty="0" smtClean="0"/>
              <a:t>Emne 3: Sosiale medier og nettverksanalyse</a:t>
            </a:r>
            <a:endParaRPr lang="nb-NO" sz="2800" dirty="0"/>
          </a:p>
        </p:txBody>
      </p:sp>
      <p:pic>
        <p:nvPicPr>
          <p:cNvPr id="6" name="Picture 5" descr="Screen Shot 2017-03-09 at 12.19.17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482" y="1196752"/>
            <a:ext cx="9000740" cy="2358628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 bwMode="auto">
          <a:xfrm>
            <a:off x="3203848" y="2420888"/>
            <a:ext cx="2952328" cy="504056"/>
          </a:xfrm>
          <a:prstGeom prst="rect">
            <a:avLst/>
          </a:prstGeom>
          <a:noFill/>
          <a:ln w="76200" cap="flat" cmpd="sng" algn="ctr">
            <a:solidFill>
              <a:srgbClr val="FF66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9" name="Content Placeholder 2"/>
          <p:cNvSpPr>
            <a:spLocks noGrp="1"/>
          </p:cNvSpPr>
          <p:nvPr>
            <p:ph idx="1"/>
          </p:nvPr>
        </p:nvSpPr>
        <p:spPr>
          <a:xfrm>
            <a:off x="251520" y="3465984"/>
            <a:ext cx="8640960" cy="3392016"/>
          </a:xfrm>
        </p:spPr>
        <p:txBody>
          <a:bodyPr/>
          <a:lstStyle/>
          <a:p>
            <a:r>
              <a:rPr lang="nb-NO" i="1" dirty="0"/>
              <a:t>Hva lærer du</a:t>
            </a:r>
            <a:r>
              <a:rPr lang="nb-NO" dirty="0" smtClean="0"/>
              <a:t>:</a:t>
            </a:r>
          </a:p>
          <a:p>
            <a:pPr lvl="1"/>
            <a:r>
              <a:rPr lang="nb-NO" dirty="0" smtClean="0"/>
              <a:t>Gjennomgang av ulike sosiale medier på basis av anvendelse i utdanning, arbeidsliv og kultursektoren</a:t>
            </a:r>
          </a:p>
          <a:p>
            <a:pPr lvl="1"/>
            <a:r>
              <a:rPr lang="nb-NO" dirty="0"/>
              <a:t>P</a:t>
            </a:r>
            <a:r>
              <a:rPr lang="nb-NO" dirty="0" smtClean="0"/>
              <a:t>raktisk erfaring med pedagogisk design gjennom rollespill og å lage instruksjonsvideo</a:t>
            </a:r>
          </a:p>
          <a:p>
            <a:pPr lvl="1"/>
            <a:r>
              <a:rPr lang="nb-NO" dirty="0" smtClean="0"/>
              <a:t>Innføring i metoden sosial nettverksanalyse som anvendes på et gitt datasett fra Facebook eller Twitter</a:t>
            </a:r>
          </a:p>
        </p:txBody>
      </p:sp>
    </p:spTree>
    <p:extLst>
      <p:ext uri="{BB962C8B-B14F-4D97-AF65-F5344CB8AC3E}">
        <p14:creationId xmlns:p14="http://schemas.microsoft.com/office/powerpoint/2010/main" val="29131182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539552" y="260648"/>
            <a:ext cx="8147248" cy="1143000"/>
          </a:xfrm>
        </p:spPr>
        <p:txBody>
          <a:bodyPr/>
          <a:lstStyle/>
          <a:p>
            <a:r>
              <a:rPr lang="nb-NO" sz="2800" dirty="0"/>
              <a:t>Emne 4</a:t>
            </a:r>
            <a:r>
              <a:rPr lang="nb-NO" sz="2800" dirty="0" smtClean="0"/>
              <a:t>: </a:t>
            </a:r>
            <a:r>
              <a:rPr lang="nb-NO" sz="2800" dirty="0"/>
              <a:t>Teknologistøttet læring ”TEL </a:t>
            </a:r>
            <a:r>
              <a:rPr lang="nb-NO" sz="2800" dirty="0" smtClean="0"/>
              <a:t>2”</a:t>
            </a:r>
            <a:endParaRPr lang="nb-NO" sz="2800" dirty="0"/>
          </a:p>
        </p:txBody>
      </p:sp>
      <p:pic>
        <p:nvPicPr>
          <p:cNvPr id="6" name="Picture 5" descr="Screen Shot 2017-03-09 at 12.19.17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482" y="1196752"/>
            <a:ext cx="9000740" cy="2358628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 bwMode="auto">
          <a:xfrm>
            <a:off x="3203848" y="1844824"/>
            <a:ext cx="2952328" cy="504056"/>
          </a:xfrm>
          <a:prstGeom prst="rect">
            <a:avLst/>
          </a:prstGeom>
          <a:noFill/>
          <a:ln w="76200" cap="flat" cmpd="sng" algn="ctr">
            <a:solidFill>
              <a:srgbClr val="FF66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9" name="Content Placeholder 2"/>
          <p:cNvSpPr>
            <a:spLocks noGrp="1"/>
          </p:cNvSpPr>
          <p:nvPr>
            <p:ph idx="1"/>
          </p:nvPr>
        </p:nvSpPr>
        <p:spPr>
          <a:xfrm>
            <a:off x="179512" y="3465984"/>
            <a:ext cx="8784976" cy="3392016"/>
          </a:xfrm>
        </p:spPr>
        <p:txBody>
          <a:bodyPr/>
          <a:lstStyle/>
          <a:p>
            <a:r>
              <a:rPr lang="nb-NO" i="1" dirty="0"/>
              <a:t>Hva lærer du</a:t>
            </a:r>
            <a:r>
              <a:rPr lang="nb-NO" dirty="0" smtClean="0"/>
              <a:t>:</a:t>
            </a:r>
          </a:p>
          <a:p>
            <a:pPr lvl="1"/>
            <a:r>
              <a:rPr lang="nb-NO" dirty="0" smtClean="0"/>
              <a:t>Gjennomgang av noen sentrale teorier og perspektiver om hvordan mennesker lærer</a:t>
            </a:r>
          </a:p>
          <a:p>
            <a:pPr lvl="1"/>
            <a:r>
              <a:rPr lang="nb-NO" dirty="0"/>
              <a:t>H</a:t>
            </a:r>
            <a:r>
              <a:rPr lang="nb-NO" dirty="0" smtClean="0"/>
              <a:t>vordan IKT kan støtte samarbeidslæring  </a:t>
            </a:r>
          </a:p>
          <a:p>
            <a:pPr lvl="1"/>
            <a:r>
              <a:rPr lang="nb-NO" dirty="0" smtClean="0"/>
              <a:t>Hvordan teori kan informere design av TEL</a:t>
            </a:r>
          </a:p>
          <a:p>
            <a:pPr lvl="1"/>
            <a:r>
              <a:rPr lang="nb-NO" dirty="0"/>
              <a:t>P</a:t>
            </a:r>
            <a:r>
              <a:rPr lang="nb-NO" dirty="0" smtClean="0"/>
              <a:t>rosjekt i PC-lab som går i parallell med forelesninger (utprøving av TEL i praksis, teknologieksempler)</a:t>
            </a:r>
          </a:p>
        </p:txBody>
      </p:sp>
    </p:spTree>
    <p:extLst>
      <p:ext uri="{BB962C8B-B14F-4D97-AF65-F5344CB8AC3E}">
        <p14:creationId xmlns:p14="http://schemas.microsoft.com/office/powerpoint/2010/main" val="13062155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251520" y="3645024"/>
            <a:ext cx="8352928" cy="2736304"/>
          </a:xfrm>
        </p:spPr>
        <p:txBody>
          <a:bodyPr/>
          <a:lstStyle/>
          <a:p>
            <a:pPr eaLnBrk="1" hangingPunct="1"/>
            <a:r>
              <a:rPr lang="nb-NO" i="1" dirty="0" smtClean="0"/>
              <a:t>Vi ønsker </a:t>
            </a:r>
            <a:r>
              <a:rPr lang="nb-NO" dirty="0" smtClean="0"/>
              <a:t>å benytte 5 stp av det felles anvendte metode emnet i 3. semester (5+5 stp) til praksis</a:t>
            </a:r>
            <a:endParaRPr lang="nb-NO" dirty="0"/>
          </a:p>
          <a:p>
            <a:pPr eaLnBrk="1" hangingPunct="1"/>
            <a:r>
              <a:rPr lang="nb-NO" dirty="0"/>
              <a:t>P</a:t>
            </a:r>
            <a:r>
              <a:rPr lang="nb-NO" dirty="0" smtClean="0"/>
              <a:t>raksis er sterkt etterspurt av studentene og case fra praksissted velges ofte som empirisk case i masteroppgaven </a:t>
            </a:r>
          </a:p>
          <a:p>
            <a:pPr eaLnBrk="1" hangingPunct="1"/>
            <a:r>
              <a:rPr lang="nb-NO" dirty="0" smtClean="0"/>
              <a:t>Praksis periode i to semestre (2.og 3.)</a:t>
            </a:r>
          </a:p>
        </p:txBody>
      </p:sp>
      <p:pic>
        <p:nvPicPr>
          <p:cNvPr id="6" name="Picture 5" descr="Screen Shot 2017-03-09 at 12.19.17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482" y="1196752"/>
            <a:ext cx="9000740" cy="2358628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 bwMode="auto">
          <a:xfrm>
            <a:off x="251520" y="1844824"/>
            <a:ext cx="2880320" cy="504056"/>
          </a:xfrm>
          <a:prstGeom prst="rect">
            <a:avLst/>
          </a:prstGeom>
          <a:noFill/>
          <a:ln w="76200" cap="flat" cmpd="sng" algn="ctr">
            <a:solidFill>
              <a:srgbClr val="FF66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539552" y="260648"/>
            <a:ext cx="8147248" cy="1143000"/>
          </a:xfrm>
        </p:spPr>
        <p:txBody>
          <a:bodyPr/>
          <a:lstStyle/>
          <a:p>
            <a:r>
              <a:rPr lang="nb-NO" sz="2800" dirty="0" smtClean="0"/>
              <a:t>Anvendt metode (5+5 stp)</a:t>
            </a:r>
            <a:endParaRPr lang="nb-NO" sz="2800" dirty="0"/>
          </a:p>
        </p:txBody>
      </p:sp>
    </p:spTree>
    <p:extLst>
      <p:ext uri="{BB962C8B-B14F-4D97-AF65-F5344CB8AC3E}">
        <p14:creationId xmlns:p14="http://schemas.microsoft.com/office/powerpoint/2010/main" val="40244290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251520" y="3573016"/>
            <a:ext cx="8892480" cy="3284984"/>
          </a:xfrm>
        </p:spPr>
        <p:txBody>
          <a:bodyPr/>
          <a:lstStyle/>
          <a:p>
            <a:pPr eaLnBrk="1" hangingPunct="1"/>
            <a:r>
              <a:rPr lang="nb-NO" i="1" dirty="0" smtClean="0"/>
              <a:t>Vi ønsker å</a:t>
            </a:r>
            <a:r>
              <a:rPr lang="nb-NO" dirty="0" smtClean="0"/>
              <a:t> tilby 2 ”moduler” til Anvendt metode:</a:t>
            </a:r>
          </a:p>
          <a:p>
            <a:pPr lvl="1" eaLnBrk="1" hangingPunct="1"/>
            <a:r>
              <a:rPr lang="nb-NO" dirty="0" smtClean="0"/>
              <a:t>Interaksjonsanalyse</a:t>
            </a:r>
          </a:p>
          <a:p>
            <a:pPr lvl="1" eaLnBrk="1" hangingPunct="1"/>
            <a:r>
              <a:rPr lang="nb-NO" dirty="0" smtClean="0"/>
              <a:t>Medieetnografi (disse var tidligere del av PED4550)</a:t>
            </a:r>
            <a:endParaRPr lang="nb-NO" dirty="0"/>
          </a:p>
          <a:p>
            <a:pPr eaLnBrk="1" hangingPunct="1"/>
            <a:r>
              <a:rPr lang="nb-NO" dirty="0" smtClean="0"/>
              <a:t>Modulene vil bli anbefalt for KDL studenter og tilbys studenter fra de andre tre retningene</a:t>
            </a:r>
          </a:p>
          <a:p>
            <a:pPr eaLnBrk="1" hangingPunct="1"/>
            <a:r>
              <a:rPr lang="nb-NO" dirty="0" smtClean="0"/>
              <a:t>Hvis dette ikke blir mulig vil vi lage ’KDL anvendt metode’ på 5 stp som legges til 2./3. semester</a:t>
            </a:r>
          </a:p>
        </p:txBody>
      </p:sp>
      <p:pic>
        <p:nvPicPr>
          <p:cNvPr id="6" name="Picture 5" descr="Screen Shot 2017-03-09 at 12.19.17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482" y="1196752"/>
            <a:ext cx="9000740" cy="2358628"/>
          </a:xfrm>
          <a:prstGeom prst="rect">
            <a:avLst/>
          </a:prstGeom>
        </p:spPr>
      </p:pic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539552" y="260648"/>
            <a:ext cx="8147248" cy="1143000"/>
          </a:xfrm>
        </p:spPr>
        <p:txBody>
          <a:bodyPr/>
          <a:lstStyle/>
          <a:p>
            <a:r>
              <a:rPr lang="nb-NO" sz="2800" dirty="0" smtClean="0"/>
              <a:t>Anvendt metode (5+5 stp), frts.</a:t>
            </a:r>
            <a:endParaRPr lang="nb-NO" sz="2800" dirty="0"/>
          </a:p>
        </p:txBody>
      </p:sp>
      <p:sp>
        <p:nvSpPr>
          <p:cNvPr id="10" name="Rectangle 9"/>
          <p:cNvSpPr/>
          <p:nvPr/>
        </p:nvSpPr>
        <p:spPr bwMode="auto">
          <a:xfrm>
            <a:off x="251520" y="1844824"/>
            <a:ext cx="2880320" cy="504056"/>
          </a:xfrm>
          <a:prstGeom prst="rect">
            <a:avLst/>
          </a:prstGeom>
          <a:noFill/>
          <a:ln w="76200" cap="flat" cmpd="sng" algn="ctr">
            <a:solidFill>
              <a:srgbClr val="FF66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7162280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creen Shot 2017-03-09 at 12.19.17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482" y="1196752"/>
            <a:ext cx="9000740" cy="2358628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 bwMode="auto">
          <a:xfrm>
            <a:off x="251520" y="1340768"/>
            <a:ext cx="8784976" cy="504056"/>
          </a:xfrm>
          <a:prstGeom prst="rect">
            <a:avLst/>
          </a:prstGeom>
          <a:noFill/>
          <a:ln w="76200" cap="flat" cmpd="sng" algn="ctr">
            <a:solidFill>
              <a:srgbClr val="FF66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251520" y="260648"/>
            <a:ext cx="8435280" cy="1143000"/>
          </a:xfrm>
        </p:spPr>
        <p:txBody>
          <a:bodyPr/>
          <a:lstStyle/>
          <a:p>
            <a:r>
              <a:rPr lang="nb-NO" sz="2800" dirty="0" smtClean="0"/>
              <a:t>Masteroppgaven (45 stp=5+10+30) forberedelser </a:t>
            </a:r>
            <a:endParaRPr lang="nb-NO" sz="2800" dirty="0"/>
          </a:p>
        </p:txBody>
      </p:sp>
      <p:sp>
        <p:nvSpPr>
          <p:cNvPr id="7" name="Rectangle 6"/>
          <p:cNvSpPr/>
          <p:nvPr/>
        </p:nvSpPr>
        <p:spPr bwMode="auto">
          <a:xfrm>
            <a:off x="6156177" y="1844824"/>
            <a:ext cx="2880320" cy="576064"/>
          </a:xfrm>
          <a:prstGeom prst="rect">
            <a:avLst/>
          </a:prstGeom>
          <a:noFill/>
          <a:ln w="76200" cap="flat" cmpd="sng" algn="ctr">
            <a:solidFill>
              <a:srgbClr val="FF66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8" name="Rectangle 7"/>
          <p:cNvSpPr/>
          <p:nvPr/>
        </p:nvSpPr>
        <p:spPr bwMode="auto">
          <a:xfrm>
            <a:off x="7596336" y="2420888"/>
            <a:ext cx="1440160" cy="504056"/>
          </a:xfrm>
          <a:prstGeom prst="rect">
            <a:avLst/>
          </a:prstGeom>
          <a:noFill/>
          <a:ln w="76200" cap="flat" cmpd="sng" algn="ctr">
            <a:solidFill>
              <a:srgbClr val="FF66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9" name="Content Placeholder 2"/>
          <p:cNvSpPr>
            <a:spLocks noGrp="1"/>
          </p:cNvSpPr>
          <p:nvPr>
            <p:ph idx="1"/>
          </p:nvPr>
        </p:nvSpPr>
        <p:spPr>
          <a:xfrm>
            <a:off x="107504" y="3573016"/>
            <a:ext cx="9145016" cy="2304256"/>
          </a:xfrm>
        </p:spPr>
        <p:txBody>
          <a:bodyPr/>
          <a:lstStyle/>
          <a:p>
            <a:pPr eaLnBrk="1" hangingPunct="1"/>
            <a:r>
              <a:rPr lang="nb-NO" i="1" dirty="0" smtClean="0"/>
              <a:t>Vi ønsker </a:t>
            </a:r>
            <a:r>
              <a:rPr lang="nb-NO" dirty="0" smtClean="0"/>
              <a:t>å være med å samkjøre undervisningen i de første faser av masteroppgaven (2. og 3. semester) med de andre programmene der det er mulig (5+10 stp)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833981" y="6550925"/>
            <a:ext cx="18466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61609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ヒラギノ角ゴ Pro W3"/>
        <a:cs typeface="ヒラギノ角ゴ Pro W3"/>
      </a:majorFont>
      <a:minorFont>
        <a:latin typeface="Arial"/>
        <a:ea typeface="ヒラギノ角ゴ Pro W3"/>
        <a:cs typeface="ヒラギノ角ゴ Pro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4144</TotalTime>
  <Words>579</Words>
  <Application>Microsoft Office PowerPoint</Application>
  <PresentationFormat>Skjermfremvisning (4:3)</PresentationFormat>
  <Paragraphs>60</Paragraphs>
  <Slides>11</Slides>
  <Notes>0</Notes>
  <HiddenSlides>0</HiddenSlides>
  <MMClips>0</MMClips>
  <ScaleCrop>false</ScaleCrop>
  <HeadingPairs>
    <vt:vector size="6" baseType="variant">
      <vt:variant>
        <vt:lpstr>Tema</vt:lpstr>
      </vt:variant>
      <vt:variant>
        <vt:i4>1</vt:i4>
      </vt:variant>
      <vt:variant>
        <vt:lpstr>Innebygde OLE-servere</vt:lpstr>
      </vt:variant>
      <vt:variant>
        <vt:i4>1</vt:i4>
      </vt:variant>
      <vt:variant>
        <vt:lpstr>Lysbildetitler</vt:lpstr>
      </vt:variant>
      <vt:variant>
        <vt:i4>11</vt:i4>
      </vt:variant>
    </vt:vector>
  </HeadingPairs>
  <TitlesOfParts>
    <vt:vector size="13" baseType="lpstr">
      <vt:lpstr>Blank Presentation</vt:lpstr>
      <vt:lpstr>Document</vt:lpstr>
      <vt:lpstr> </vt:lpstr>
      <vt:lpstr>Medlemmer i ”KDL gruppen” fra fast stab</vt:lpstr>
      <vt:lpstr>Litt historie om opprettelsen av KDL</vt:lpstr>
      <vt:lpstr>Ny struktur for KDL (tilpasset ny fellesmodell)</vt:lpstr>
      <vt:lpstr>Emne 1: Læring, kreativitet og innovasjon </vt:lpstr>
      <vt:lpstr>Emne 2: Teknologistøttet læring ”TEL 1”</vt:lpstr>
      <vt:lpstr>Emne 3: Sosiale medier og nettverksanalyse</vt:lpstr>
      <vt:lpstr>Emne 4: Teknologistøttet læring ”TEL 2”</vt:lpstr>
      <vt:lpstr>Anvendt metode (5+5 stp)</vt:lpstr>
      <vt:lpstr>Anvendt metode (5+5 stp), frts.</vt:lpstr>
      <vt:lpstr>Masteroppgaven (45 stp=5+10+30) forberedelser </vt:lpstr>
    </vt:vector>
  </TitlesOfParts>
  <Company>Rayon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Henrik Haugan</dc:creator>
  <cp:lastModifiedBy>Yngvild Dahl</cp:lastModifiedBy>
  <cp:revision>962</cp:revision>
  <cp:lastPrinted>2016-03-11T07:57:59Z</cp:lastPrinted>
  <dcterms:created xsi:type="dcterms:W3CDTF">2012-02-17T11:35:29Z</dcterms:created>
  <dcterms:modified xsi:type="dcterms:W3CDTF">2017-03-14T06:24:11Z</dcterms:modified>
</cp:coreProperties>
</file>