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65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27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4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97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030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2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94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56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52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01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93B5E-8944-4246-AC36-30475A153988}" type="datetimeFigureOut">
              <a:rPr lang="en-GB" smtClean="0"/>
              <a:t>20/01/2017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498E7-BB13-440A-9355-9527AFA05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66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Forslag til felles MA-struktur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Metode-gruppen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4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ny MA-struktur (felles for alle</a:t>
            </a:r>
            <a:br>
              <a:rPr lang="nb-NO" dirty="0"/>
            </a:br>
            <a:r>
              <a:rPr lang="nb-NO" dirty="0"/>
              <a:t>							studieretninger)</a:t>
            </a:r>
            <a:endParaRPr lang="en-GB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085068"/>
              </p:ext>
            </p:extLst>
          </p:nvPr>
        </p:nvGraphicFramePr>
        <p:xfrm>
          <a:off x="1099929" y="1961322"/>
          <a:ext cx="9713844" cy="3366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8181">
                  <a:extLst>
                    <a:ext uri="{9D8B030D-6E8A-4147-A177-3AD203B41FA5}">
                      <a16:colId xmlns:a16="http://schemas.microsoft.com/office/drawing/2014/main" val="625670152"/>
                    </a:ext>
                  </a:extLst>
                </a:gridCol>
                <a:gridCol w="1897608">
                  <a:extLst>
                    <a:ext uri="{9D8B030D-6E8A-4147-A177-3AD203B41FA5}">
                      <a16:colId xmlns:a16="http://schemas.microsoft.com/office/drawing/2014/main" val="3203224232"/>
                    </a:ext>
                  </a:extLst>
                </a:gridCol>
                <a:gridCol w="1649040">
                  <a:extLst>
                    <a:ext uri="{9D8B030D-6E8A-4147-A177-3AD203B41FA5}">
                      <a16:colId xmlns:a16="http://schemas.microsoft.com/office/drawing/2014/main" val="2168212797"/>
                    </a:ext>
                  </a:extLst>
                </a:gridCol>
                <a:gridCol w="777693">
                  <a:extLst>
                    <a:ext uri="{9D8B030D-6E8A-4147-A177-3AD203B41FA5}">
                      <a16:colId xmlns:a16="http://schemas.microsoft.com/office/drawing/2014/main" val="3378896210"/>
                    </a:ext>
                  </a:extLst>
                </a:gridCol>
                <a:gridCol w="2461322">
                  <a:extLst>
                    <a:ext uri="{9D8B030D-6E8A-4147-A177-3AD203B41FA5}">
                      <a16:colId xmlns:a16="http://schemas.microsoft.com/office/drawing/2014/main" val="3341195246"/>
                    </a:ext>
                  </a:extLst>
                </a:gridCol>
              </a:tblGrid>
              <a:tr h="82900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Masteroppgave</a:t>
                      </a:r>
                      <a:endParaRPr lang="en-GB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30stp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509908"/>
                  </a:ext>
                </a:extLst>
              </a:tr>
              <a:tr h="854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chemeClr val="tx1"/>
                          </a:solidFill>
                          <a:effectLst/>
                        </a:rPr>
                        <a:t>Metode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chemeClr val="tx1"/>
                          </a:solidFill>
                          <a:effectLst/>
                        </a:rPr>
                        <a:t>10stp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Studieretningsemne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10stp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1" dirty="0">
                          <a:solidFill>
                            <a:schemeClr val="bg1"/>
                          </a:solidFill>
                          <a:effectLst/>
                        </a:rPr>
                        <a:t>MA-oppgave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1" dirty="0">
                          <a:solidFill>
                            <a:schemeClr val="bg1"/>
                          </a:solidFill>
                          <a:effectLst/>
                        </a:rPr>
                        <a:t>10stp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732424"/>
                  </a:ext>
                </a:extLst>
              </a:tr>
              <a:tr h="85401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0" dirty="0">
                          <a:solidFill>
                            <a:schemeClr val="tx1"/>
                          </a:solidFill>
                          <a:effectLst/>
                        </a:rPr>
                        <a:t>Studie-emne/praksis </a:t>
                      </a:r>
                      <a:r>
                        <a:rPr lang="nb-NO" sz="1800" b="0" dirty="0">
                          <a:solidFill>
                            <a:schemeClr val="tx1"/>
                          </a:solidFill>
                          <a:effectLst/>
                        </a:rPr>
                        <a:t>25stp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1" dirty="0">
                          <a:solidFill>
                            <a:schemeClr val="bg1"/>
                          </a:solidFill>
                          <a:effectLst/>
                        </a:rPr>
                        <a:t>MA-oppgave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1" dirty="0">
                          <a:solidFill>
                            <a:schemeClr val="bg1"/>
                          </a:solidFill>
                          <a:effectLst/>
                        </a:rPr>
                        <a:t>5stp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302253"/>
                  </a:ext>
                </a:extLst>
              </a:tr>
              <a:tr h="82900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chemeClr val="tx1"/>
                          </a:solidFill>
                          <a:effectLst/>
                        </a:rPr>
                        <a:t>Generell metode og data-analyse (stat)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chemeClr val="tx1"/>
                          </a:solidFill>
                          <a:effectLst/>
                        </a:rPr>
                        <a:t>15stp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Studieretningsemne 15stp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90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78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forutsetninger for opplegget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første kurset (15 </a:t>
            </a:r>
            <a:r>
              <a:rPr lang="nb-NO" dirty="0" err="1"/>
              <a:t>sp</a:t>
            </a:r>
            <a:r>
              <a:rPr lang="nb-NO" dirty="0"/>
              <a:t>) er felles for alle studieretninger. </a:t>
            </a:r>
          </a:p>
          <a:p>
            <a:r>
              <a:rPr lang="nb-NO" dirty="0"/>
              <a:t>Det andre kurset kan være valgfritt – her er vi åpen for forslag om studentene skal få velge fra en meny av kurs og ta det de trenger/har lyst på eller om ulike studieretninger skal tilby ulike kurs (mulig at dette også kan kombineres i en 5+5 </a:t>
            </a:r>
            <a:r>
              <a:rPr lang="nb-NO" dirty="0" err="1"/>
              <a:t>sp</a:t>
            </a:r>
            <a:r>
              <a:rPr lang="nb-NO" dirty="0"/>
              <a:t> løsning). </a:t>
            </a:r>
          </a:p>
          <a:p>
            <a:r>
              <a:rPr lang="nb-NO" dirty="0"/>
              <a:t>Dagens oppstartskurs («Introduksjon til eget forskningsarbeid») legges inn i oppstarten av arbeidet med MA-oppgaven i 2. semester. </a:t>
            </a:r>
          </a:p>
          <a:p>
            <a:pPr lvl="1"/>
            <a:r>
              <a:rPr lang="nb-NO" dirty="0"/>
              <a:t>Studentene får intro om prosjektbeskrivelse, utvikling av problemstilling, NSD, forskningsetikk og ev </a:t>
            </a:r>
            <a:r>
              <a:rPr lang="nb-NO" dirty="0" err="1"/>
              <a:t>litteraturreview</a:t>
            </a:r>
            <a:r>
              <a:rPr lang="nb-NO" dirty="0"/>
              <a:t> allerede her og for å få de 5 studiepoengene må de ha skrevet og fått godkjent sin prosjektbeskrivelse.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14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 første semester: 15 </a:t>
            </a:r>
            <a:r>
              <a:rPr lang="nb-NO" dirty="0" err="1"/>
              <a:t>sp</a:t>
            </a:r>
            <a:r>
              <a:rPr lang="nb-NO" dirty="0"/>
              <a:t> metode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3200" dirty="0"/>
              <a:t>Generelt kurs som tas av alle: </a:t>
            </a:r>
          </a:p>
          <a:p>
            <a:pPr lvl="1"/>
            <a:r>
              <a:rPr lang="nb-NO" sz="2800" dirty="0"/>
              <a:t>kvalitativ metode</a:t>
            </a:r>
          </a:p>
          <a:p>
            <a:pPr lvl="1"/>
            <a:r>
              <a:rPr lang="nb-NO" sz="2800" dirty="0"/>
              <a:t>kvantitativ metode (inkl. statistisk tenking)</a:t>
            </a:r>
          </a:p>
          <a:p>
            <a:pPr lvl="1"/>
            <a:r>
              <a:rPr lang="nb-NO" sz="2800" dirty="0"/>
              <a:t>historisk metode</a:t>
            </a:r>
          </a:p>
          <a:p>
            <a:pPr lvl="1"/>
            <a:r>
              <a:rPr lang="nb-NO" sz="2800" dirty="0"/>
              <a:t>vitenskapsteori</a:t>
            </a:r>
          </a:p>
          <a:p>
            <a:r>
              <a:rPr lang="nb-NO" sz="3200" dirty="0"/>
              <a:t>Praktisk rettet – seminarer der man øver praktisk på ulike metoder (hvilket gjør dagens «Anvendt metode» overflødig). </a:t>
            </a:r>
          </a:p>
          <a:p>
            <a:pPr lvl="1"/>
            <a:r>
              <a:rPr lang="nb-NO" sz="2800" dirty="0"/>
              <a:t>Seminarene kan organiseres «bolkevis» dvs. man bruker 3-4 seminarer på å øve på å lage intervjuguide og intervjue, på å lære å bruke SPSS/</a:t>
            </a:r>
            <a:r>
              <a:rPr lang="nb-NO" sz="2800" dirty="0" err="1"/>
              <a:t>Stata</a:t>
            </a:r>
            <a:r>
              <a:rPr lang="nb-NO" sz="2800" dirty="0"/>
              <a:t>, på å gjøre tekstanalyse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98552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 tredje semester: 10 </a:t>
            </a:r>
            <a:r>
              <a:rPr lang="nb-NO" dirty="0" err="1"/>
              <a:t>sp</a:t>
            </a:r>
            <a:r>
              <a:rPr lang="nb-NO" dirty="0"/>
              <a:t> metode 										(spesialistkurs)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studieretninger kan ha sitt eget opplegg. </a:t>
            </a:r>
          </a:p>
          <a:p>
            <a:r>
              <a:rPr lang="nb-NO" dirty="0"/>
              <a:t>Alternativt: vi lager et tilbud av kursopplegg som gir fordyping </a:t>
            </a:r>
            <a:r>
              <a:rPr lang="nb-NO" dirty="0" err="1"/>
              <a:t>ift</a:t>
            </a:r>
            <a:r>
              <a:rPr lang="nb-NO" dirty="0"/>
              <a:t> det de har lært på det grunnleggende felleskurset, som går på tvers av studieretning. </a:t>
            </a:r>
          </a:p>
          <a:p>
            <a:r>
              <a:rPr lang="nb-NO" dirty="0"/>
              <a:t>Mulig at dette kan kombineres, ved å ha to mindre kurs (men det kan være utfordrende </a:t>
            </a:r>
            <a:r>
              <a:rPr lang="nb-NO" dirty="0" err="1"/>
              <a:t>ift</a:t>
            </a:r>
            <a:r>
              <a:rPr lang="nb-NO" dirty="0"/>
              <a:t> avvikling av eksamen).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568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306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SimSun</vt:lpstr>
      <vt:lpstr>Arial</vt:lpstr>
      <vt:lpstr>Calibri</vt:lpstr>
      <vt:lpstr>Calibri Light</vt:lpstr>
      <vt:lpstr>Times New Roman</vt:lpstr>
      <vt:lpstr>Office-tema</vt:lpstr>
      <vt:lpstr>Forslag til felles MA-struktur</vt:lpstr>
      <vt:lpstr>Forslag til ny MA-struktur (felles for alle        studieretninger)</vt:lpstr>
      <vt:lpstr>Noen forutsetninger for opplegget</vt:lpstr>
      <vt:lpstr>MA første semester: 15 sp metode</vt:lpstr>
      <vt:lpstr>MA tredje semester: 10 sp metode           (spesialistkurs)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Forslag til felles MA-struktur</dc:title>
  <dc:creator>Elisabeth Hovdhaugen</dc:creator>
  <cp:lastModifiedBy>Elisabeth Hovdhaugen</cp:lastModifiedBy>
  <cp:revision>8</cp:revision>
  <dcterms:created xsi:type="dcterms:W3CDTF">2017-01-17T18:50:39Z</dcterms:created>
  <dcterms:modified xsi:type="dcterms:W3CDTF">2017-01-20T13:13:40Z</dcterms:modified>
</cp:coreProperties>
</file>