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5" r:id="rId2"/>
    <p:sldId id="256" r:id="rId3"/>
    <p:sldId id="286" r:id="rId4"/>
    <p:sldId id="281" r:id="rId5"/>
    <p:sldId id="278" r:id="rId6"/>
    <p:sldId id="288" r:id="rId7"/>
    <p:sldId id="289" r:id="rId8"/>
    <p:sldId id="271" r:id="rId9"/>
    <p:sldId id="272" r:id="rId10"/>
    <p:sldId id="290" r:id="rId11"/>
    <p:sldId id="273" r:id="rId12"/>
    <p:sldId id="282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-3444" y="-17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7E1EA-32D2-4BDF-AD4B-DEA8F18C8508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09848-F1D5-47BD-9E8D-069E704DB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44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09848-F1D5-47BD-9E8D-069E704DB4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37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5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5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9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60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5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6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51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96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60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8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5A38D-787D-4464-A2C5-6002AE8345B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EF8DB-696E-4D4B-99E1-F0D4D1C3E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7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nettsteder.regjeringen.no/fremtidensskole/files/2014/05/Konseptgjennomgang-om-fremtidens-kompetansebehov_juli_2014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Bachelor i pedagogikk ved IPED</a:t>
            </a:r>
            <a:br>
              <a:rPr lang="nb-NO" dirty="0"/>
            </a:br>
            <a:r>
              <a:rPr lang="nb-NO" dirty="0"/>
              <a:t>Første året</a:t>
            </a:r>
            <a:br>
              <a:rPr lang="nb-NO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Felles møte 23.01.17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8" t="12769" r="45124" b="77300"/>
          <a:stretch/>
        </p:blipFill>
        <p:spPr bwMode="auto">
          <a:xfrm>
            <a:off x="467545" y="5877272"/>
            <a:ext cx="3117412" cy="70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24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Førsteårsgruppen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nb-NO" b="1" dirty="0" smtClean="0">
                <a:solidFill>
                  <a:schemeClr val="tx2"/>
                </a:solidFill>
              </a:rPr>
              <a:t>Kirsten S </a:t>
            </a:r>
            <a:r>
              <a:rPr lang="nb-NO" dirty="0" smtClean="0"/>
              <a:t>(</a:t>
            </a:r>
            <a:r>
              <a:rPr lang="nb-NO" dirty="0" err="1" smtClean="0"/>
              <a:t>emneansvarlig</a:t>
            </a:r>
            <a:r>
              <a:rPr lang="nb-NO" dirty="0" smtClean="0"/>
              <a:t> og nivåkoordinator)</a:t>
            </a:r>
          </a:p>
          <a:p>
            <a:pPr algn="l"/>
            <a:r>
              <a:rPr lang="nb-NO" sz="3100" b="1" dirty="0">
                <a:solidFill>
                  <a:schemeClr val="tx2"/>
                </a:solidFill>
              </a:rPr>
              <a:t>Hans Christian </a:t>
            </a:r>
            <a:r>
              <a:rPr lang="nb-NO" dirty="0" smtClean="0"/>
              <a:t>(</a:t>
            </a:r>
            <a:r>
              <a:rPr lang="nb-NO" dirty="0" err="1" smtClean="0"/>
              <a:t>emneansvarlig</a:t>
            </a:r>
            <a:r>
              <a:rPr lang="nb-NO" dirty="0" smtClean="0"/>
              <a:t> og medlem av IKT gruppa)</a:t>
            </a:r>
          </a:p>
          <a:p>
            <a:pPr algn="l"/>
            <a:r>
              <a:rPr lang="nb-NO" sz="3100" b="1" dirty="0" err="1">
                <a:solidFill>
                  <a:schemeClr val="tx2"/>
                </a:solidFill>
              </a:rPr>
              <a:t>Hanko</a:t>
            </a:r>
            <a:r>
              <a:rPr lang="nb-NO" dirty="0" smtClean="0"/>
              <a:t> (</a:t>
            </a:r>
            <a:r>
              <a:rPr lang="nb-NO" dirty="0" err="1" smtClean="0"/>
              <a:t>emneansvarling</a:t>
            </a:r>
            <a:r>
              <a:rPr lang="nb-NO" dirty="0" smtClean="0"/>
              <a:t> og </a:t>
            </a:r>
            <a:r>
              <a:rPr lang="nb-NO" dirty="0"/>
              <a:t>medlem  av </a:t>
            </a:r>
            <a:r>
              <a:rPr lang="nb-NO" dirty="0" smtClean="0"/>
              <a:t>læringsmiljøprosjektet)</a:t>
            </a:r>
          </a:p>
          <a:p>
            <a:pPr algn="l"/>
            <a:r>
              <a:rPr lang="nb-NO" sz="3100" b="1" dirty="0">
                <a:solidFill>
                  <a:schemeClr val="tx2"/>
                </a:solidFill>
              </a:rPr>
              <a:t>Azita </a:t>
            </a:r>
            <a:r>
              <a:rPr lang="nb-NO" dirty="0" smtClean="0"/>
              <a:t>(</a:t>
            </a:r>
            <a:r>
              <a:rPr lang="nb-NO" dirty="0" err="1" smtClean="0"/>
              <a:t>seminarkooridnator</a:t>
            </a:r>
            <a:r>
              <a:rPr lang="nb-NO" dirty="0" smtClean="0"/>
              <a:t> </a:t>
            </a:r>
            <a:r>
              <a:rPr lang="nb-NO" dirty="0"/>
              <a:t>og medlem  av </a:t>
            </a:r>
            <a:r>
              <a:rPr lang="nb-NO" dirty="0" smtClean="0"/>
              <a:t>læringsmiljøprosjektet)</a:t>
            </a:r>
          </a:p>
          <a:p>
            <a:pPr algn="l"/>
            <a:r>
              <a:rPr lang="nb-NO" sz="3100" b="1" dirty="0">
                <a:solidFill>
                  <a:schemeClr val="tx2"/>
                </a:solidFill>
              </a:rPr>
              <a:t>Cindy</a:t>
            </a:r>
            <a:r>
              <a:rPr lang="nb-NO" dirty="0" smtClean="0"/>
              <a:t> (</a:t>
            </a:r>
            <a:r>
              <a:rPr lang="nb-NO" dirty="0" err="1" smtClean="0"/>
              <a:t>adm</a:t>
            </a:r>
            <a:r>
              <a:rPr lang="nb-NO" dirty="0" smtClean="0"/>
              <a:t> ansvarlig </a:t>
            </a:r>
            <a:r>
              <a:rPr lang="nb-NO" dirty="0"/>
              <a:t>og medlem  av </a:t>
            </a:r>
            <a:r>
              <a:rPr lang="nb-NO" dirty="0" smtClean="0"/>
              <a:t>læringsmiljøprosjektet og IKT gruppa)</a:t>
            </a:r>
          </a:p>
          <a:p>
            <a:pPr algn="l"/>
            <a:r>
              <a:rPr lang="nb-NO" sz="3100" b="1" dirty="0">
                <a:solidFill>
                  <a:schemeClr val="tx2"/>
                </a:solidFill>
              </a:rPr>
              <a:t>Elin </a:t>
            </a:r>
            <a:r>
              <a:rPr lang="nb-NO" dirty="0" smtClean="0"/>
              <a:t>(seminarleder og medlem </a:t>
            </a:r>
            <a:r>
              <a:rPr lang="nb-NO" dirty="0"/>
              <a:t> </a:t>
            </a:r>
            <a:r>
              <a:rPr lang="nb-NO" dirty="0" smtClean="0"/>
              <a:t>av læringsmiljøprosjektet)</a:t>
            </a:r>
          </a:p>
          <a:p>
            <a:pPr algn="l"/>
            <a:r>
              <a:rPr lang="nb-NO" sz="3100" b="1" dirty="0">
                <a:solidFill>
                  <a:schemeClr val="tx2"/>
                </a:solidFill>
              </a:rPr>
              <a:t>Harald</a:t>
            </a:r>
            <a:r>
              <a:rPr lang="nb-NO" dirty="0" smtClean="0"/>
              <a:t> og </a:t>
            </a:r>
            <a:r>
              <a:rPr lang="nb-NO" sz="3100" b="1" dirty="0">
                <a:solidFill>
                  <a:schemeClr val="tx2"/>
                </a:solidFill>
              </a:rPr>
              <a:t>Veslemøy</a:t>
            </a:r>
            <a:r>
              <a:rPr lang="nb-NO" dirty="0" smtClean="0"/>
              <a:t> har deltatt i samtaler om pensum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41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Bachelor IPED år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Oppgaven vår</a:t>
            </a:r>
          </a:p>
          <a:p>
            <a:pPr lvl="1"/>
            <a:r>
              <a:rPr lang="nb-NO" dirty="0" smtClean="0"/>
              <a:t>utvikle en plan for forelesninger/seminarer for PED1001 og 1002, samt koordinere opplegge med </a:t>
            </a:r>
            <a:r>
              <a:rPr lang="nb-NO" dirty="0" err="1" smtClean="0"/>
              <a:t>UVExfac</a:t>
            </a:r>
            <a:r>
              <a:rPr lang="nb-NO" dirty="0" smtClean="0"/>
              <a:t> (koblet til forskergruppen </a:t>
            </a:r>
            <a:r>
              <a:rPr lang="nb-NO" dirty="0" err="1" smtClean="0"/>
              <a:t>Humaniorastudier</a:t>
            </a:r>
            <a:r>
              <a:rPr lang="nb-NO" dirty="0" smtClean="0"/>
              <a:t>)</a:t>
            </a:r>
          </a:p>
          <a:p>
            <a:r>
              <a:rPr lang="nb-NO" dirty="0"/>
              <a:t>6</a:t>
            </a:r>
            <a:r>
              <a:rPr lang="nb-NO" dirty="0" smtClean="0"/>
              <a:t> møter</a:t>
            </a:r>
          </a:p>
          <a:p>
            <a:pPr lvl="1"/>
            <a:r>
              <a:rPr lang="nb-NO" dirty="0" smtClean="0"/>
              <a:t>Hva er pedagogikk? </a:t>
            </a:r>
            <a:r>
              <a:rPr lang="nb-NO" dirty="0" err="1" smtClean="0"/>
              <a:t>Sml</a:t>
            </a:r>
            <a:r>
              <a:rPr lang="nb-NO" dirty="0" smtClean="0"/>
              <a:t> med foreliggende emneplaner</a:t>
            </a:r>
            <a:endParaRPr lang="nb-NO" dirty="0"/>
          </a:p>
          <a:p>
            <a:pPr lvl="1"/>
            <a:r>
              <a:rPr lang="nb-NO" dirty="0" smtClean="0"/>
              <a:t>Temabasert versus disiplinbasert organisering av emner</a:t>
            </a:r>
          </a:p>
          <a:p>
            <a:pPr lvl="1"/>
            <a:r>
              <a:rPr lang="nb-NO" dirty="0" smtClean="0"/>
              <a:t>Hvordan koble forelesninger til seminarvirksomhet?</a:t>
            </a:r>
          </a:p>
          <a:p>
            <a:pPr lvl="1"/>
            <a:r>
              <a:rPr lang="nb-NO" dirty="0" smtClean="0"/>
              <a:t>Læringsmiljøprosjektet og oppstartspakke</a:t>
            </a:r>
          </a:p>
          <a:p>
            <a:pPr lvl="1"/>
            <a:r>
              <a:rPr lang="nb-NO" dirty="0" smtClean="0"/>
              <a:t>Bruk av IKT og andre læringsfremmende tiltak</a:t>
            </a:r>
          </a:p>
          <a:p>
            <a:pPr lvl="1"/>
            <a:r>
              <a:rPr lang="nb-NO" dirty="0" smtClean="0"/>
              <a:t>NOKUT-konferansen</a:t>
            </a:r>
          </a:p>
          <a:p>
            <a:pPr lvl="1"/>
            <a:r>
              <a:rPr lang="nb-NO" dirty="0" smtClean="0"/>
              <a:t>PLIVO tiltak</a:t>
            </a:r>
          </a:p>
          <a:p>
            <a:pPr lvl="1"/>
            <a:endParaRPr lang="nb-NO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47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Innføring i pedagogikk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PED1001 Læring og undervisning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395536" y="2132856"/>
            <a:ext cx="4040188" cy="3951288"/>
          </a:xfrm>
        </p:spPr>
        <p:txBody>
          <a:bodyPr/>
          <a:lstStyle/>
          <a:p>
            <a:r>
              <a:rPr lang="nb-NO" dirty="0" smtClean="0"/>
              <a:t>20 </a:t>
            </a:r>
            <a:r>
              <a:rPr lang="nb-NO" dirty="0" err="1" smtClean="0"/>
              <a:t>stp</a:t>
            </a:r>
            <a:endParaRPr lang="nb-NO" dirty="0" smtClean="0"/>
          </a:p>
          <a:p>
            <a:r>
              <a:rPr lang="nb-NO" dirty="0" smtClean="0"/>
              <a:t>20 forelesning er (2 t)</a:t>
            </a:r>
          </a:p>
          <a:p>
            <a:r>
              <a:rPr lang="nb-NO" dirty="0" smtClean="0"/>
              <a:t>6 seminar (a 2 t)</a:t>
            </a:r>
          </a:p>
          <a:p>
            <a:r>
              <a:rPr lang="nb-NO" dirty="0" smtClean="0"/>
              <a:t>Obligatoriske oppgaver</a:t>
            </a:r>
          </a:p>
          <a:p>
            <a:r>
              <a:rPr lang="nb-NO" dirty="0" smtClean="0"/>
              <a:t>Skoleeksamen 5 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PED1002 Danning og utdanning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 smtClean="0"/>
              <a:t>20 </a:t>
            </a:r>
            <a:r>
              <a:rPr lang="nb-NO" dirty="0" err="1" smtClean="0"/>
              <a:t>stp</a:t>
            </a:r>
            <a:endParaRPr lang="nb-NO" dirty="0" smtClean="0"/>
          </a:p>
          <a:p>
            <a:r>
              <a:rPr lang="nb-NO" dirty="0"/>
              <a:t>20 forelesning er (2 t)</a:t>
            </a:r>
          </a:p>
          <a:p>
            <a:r>
              <a:rPr lang="nb-NO" dirty="0"/>
              <a:t>6 seminar (a 2 t)</a:t>
            </a:r>
          </a:p>
          <a:p>
            <a:r>
              <a:rPr lang="nb-NO" dirty="0" smtClean="0"/>
              <a:t>Obligatoriske oppgaver</a:t>
            </a:r>
          </a:p>
          <a:p>
            <a:r>
              <a:rPr lang="nb-NO" dirty="0" err="1" smtClean="0"/>
              <a:t>Hjemmeksamen</a:t>
            </a:r>
            <a:r>
              <a:rPr lang="nb-NO" dirty="0" smtClean="0"/>
              <a:t>, 3 dager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4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Obligatoriske oppgaver for begge emner (emneplanene)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gjennomføre</a:t>
            </a:r>
            <a:r>
              <a:rPr lang="en-US" dirty="0"/>
              <a:t>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aktiviteter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emnet</a:t>
            </a:r>
            <a:r>
              <a:rPr lang="en-US" dirty="0"/>
              <a:t>.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former for </a:t>
            </a:r>
            <a:r>
              <a:rPr lang="en-US" dirty="0" err="1"/>
              <a:t>skriftlige</a:t>
            </a:r>
            <a:r>
              <a:rPr lang="en-US" dirty="0"/>
              <a:t> </a:t>
            </a:r>
            <a:r>
              <a:rPr lang="en-US" dirty="0" err="1"/>
              <a:t>oppgaver</a:t>
            </a:r>
            <a:r>
              <a:rPr lang="en-US" dirty="0"/>
              <a:t> (</a:t>
            </a:r>
            <a:r>
              <a:rPr lang="en-US" dirty="0" err="1"/>
              <a:t>individuelt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gruppe</a:t>
            </a:r>
            <a:r>
              <a:rPr lang="en-US" dirty="0"/>
              <a:t>),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former for </a:t>
            </a:r>
            <a:r>
              <a:rPr lang="en-US" dirty="0" err="1"/>
              <a:t>muntlig</a:t>
            </a:r>
            <a:r>
              <a:rPr lang="en-US" dirty="0"/>
              <a:t> </a:t>
            </a:r>
            <a:r>
              <a:rPr lang="en-US" dirty="0" err="1"/>
              <a:t>framføring</a:t>
            </a:r>
            <a:r>
              <a:rPr lang="en-US" dirty="0"/>
              <a:t>/</a:t>
            </a:r>
            <a:r>
              <a:rPr lang="en-US" dirty="0" err="1"/>
              <a:t>seminarinnlegg</a:t>
            </a:r>
            <a:r>
              <a:rPr lang="en-US" dirty="0"/>
              <a:t> (</a:t>
            </a:r>
            <a:r>
              <a:rPr lang="en-US" dirty="0" err="1"/>
              <a:t>individuelt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gruppe</a:t>
            </a:r>
            <a:r>
              <a:rPr lang="en-US" dirty="0"/>
              <a:t>).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aktiviteter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fullført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levert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du </a:t>
            </a:r>
            <a:r>
              <a:rPr lang="en-US" dirty="0" err="1"/>
              <a:t>kan</a:t>
            </a:r>
            <a:r>
              <a:rPr lang="en-US" dirty="0"/>
              <a:t> ta </a:t>
            </a:r>
            <a:r>
              <a:rPr lang="en-US" dirty="0" err="1"/>
              <a:t>eksamen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7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«Bestillingen» til gruppen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«Timene </a:t>
            </a:r>
            <a:r>
              <a:rPr lang="nb-NO" dirty="0"/>
              <a:t>fordeles mellom </a:t>
            </a:r>
            <a:r>
              <a:rPr lang="nb-NO" dirty="0">
                <a:solidFill>
                  <a:srgbClr val="FF0000"/>
                </a:solidFill>
              </a:rPr>
              <a:t>forelesninger</a:t>
            </a:r>
            <a:r>
              <a:rPr lang="nb-NO" dirty="0"/>
              <a:t>, </a:t>
            </a:r>
            <a:r>
              <a:rPr lang="nb-NO" dirty="0" err="1">
                <a:solidFill>
                  <a:srgbClr val="FF0000"/>
                </a:solidFill>
              </a:rPr>
              <a:t>studiestøttende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undevisning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/>
              <a:t>og </a:t>
            </a:r>
            <a:r>
              <a:rPr lang="nb-NO" dirty="0">
                <a:solidFill>
                  <a:srgbClr val="FF0000"/>
                </a:solidFill>
              </a:rPr>
              <a:t>seminarer</a:t>
            </a:r>
            <a:r>
              <a:rPr lang="nb-NO" dirty="0"/>
              <a:t>.  Med </a:t>
            </a:r>
            <a:r>
              <a:rPr lang="nb-NO" dirty="0" err="1"/>
              <a:t>studiestøttende</a:t>
            </a:r>
            <a:r>
              <a:rPr lang="nb-NO" dirty="0"/>
              <a:t> undervisning menes tema som introduksjon til studiet og informasjon om studieopplegget, informasjon om arbeidskrav, generelt om å lese tekster, om å skrive oppgaver, veiledning i bruk av fronter, bibliotek osv. Ressursbruken på seminarer vil være avhengig av hvor mange seminargrupper vi </a:t>
            </a:r>
            <a:r>
              <a:rPr lang="nb-NO" dirty="0" smtClean="0"/>
              <a:t>tilbyr».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40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0" t="7301" r="15237" b="4507"/>
          <a:stretch/>
        </p:blipFill>
        <p:spPr bwMode="auto">
          <a:xfrm>
            <a:off x="36511" y="31035"/>
            <a:ext cx="9122906" cy="653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02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08510"/>
              </p:ext>
            </p:extLst>
          </p:nvPr>
        </p:nvGraphicFramePr>
        <p:xfrm>
          <a:off x="683568" y="160450"/>
          <a:ext cx="8208912" cy="6624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4456"/>
                <a:gridCol w="4104456"/>
              </a:tblGrid>
              <a:tr h="113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Sentrale</a:t>
                      </a:r>
                      <a:r>
                        <a:rPr lang="nb-NO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tema i pedagogikken.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Spesifisering/tem</a:t>
                      </a:r>
                      <a:r>
                        <a:rPr lang="nb-NO" sz="1400" baseline="0" dirty="0" smtClean="0">
                          <a:effectLst/>
                        </a:rPr>
                        <a:t>a for forelesninger.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226298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Hva er pedagogikk?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Pedagogikk som forskningsfelt og fagdisiplin.</a:t>
                      </a:r>
                      <a:endParaRPr lang="en-US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2262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Pedagogiske</a:t>
                      </a:r>
                      <a:r>
                        <a:rPr lang="nb-NO" sz="1400" baseline="0" dirty="0" smtClean="0">
                          <a:effectLst/>
                        </a:rPr>
                        <a:t> tema- og problem</a:t>
                      </a:r>
                      <a:r>
                        <a:rPr lang="nb-NO" sz="1400" dirty="0" smtClean="0">
                          <a:effectLst/>
                        </a:rPr>
                        <a:t>områder.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Pedagogikkens </a:t>
                      </a:r>
                      <a:r>
                        <a:rPr lang="nb-NO" sz="1400" dirty="0" smtClean="0">
                          <a:effectLst/>
                        </a:rPr>
                        <a:t>historie og utvikling.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226298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Hvordan mennesker lærer.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Motivasjon, mål og strategier.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Kognisjon</a:t>
                      </a:r>
                      <a:r>
                        <a:rPr lang="nb-NO" sz="1400" dirty="0">
                          <a:effectLst/>
                        </a:rPr>
                        <a:t>, hukommelse, </a:t>
                      </a:r>
                      <a:r>
                        <a:rPr lang="nb-NO" sz="1400" dirty="0" smtClean="0">
                          <a:effectLst/>
                        </a:rPr>
                        <a:t>representasjoner.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2262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Det </a:t>
                      </a:r>
                      <a:r>
                        <a:rPr lang="nb-NO" sz="1400" dirty="0">
                          <a:effectLst/>
                        </a:rPr>
                        <a:t>sosiale og det </a:t>
                      </a:r>
                      <a:r>
                        <a:rPr lang="nb-NO" sz="1400" dirty="0" smtClean="0">
                          <a:effectLst/>
                        </a:rPr>
                        <a:t>kognitive.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Læring som bruk av redskaper.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Hvordan mennesker utvikler seg.</a:t>
                      </a:r>
                      <a:endParaRPr lang="en-US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Kognitiv </a:t>
                      </a:r>
                      <a:r>
                        <a:rPr lang="nb-NO" sz="1400" dirty="0" smtClean="0">
                          <a:effectLst/>
                        </a:rPr>
                        <a:t>utvikling.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Personlighet og </a:t>
                      </a:r>
                      <a:r>
                        <a:rPr lang="nb-NO" sz="1400" dirty="0" smtClean="0">
                          <a:effectLst/>
                        </a:rPr>
                        <a:t>identitet.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Arv og </a:t>
                      </a:r>
                      <a:r>
                        <a:rPr lang="nb-NO" sz="1400" dirty="0" smtClean="0">
                          <a:effectLst/>
                        </a:rPr>
                        <a:t>miljø i utvikling.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226298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Hvordan kunnskap skapes, lagres og formidles.</a:t>
                      </a:r>
                      <a:endParaRPr lang="en-US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Om forskjellen mellom teoretisk og praktisk </a:t>
                      </a:r>
                      <a:r>
                        <a:rPr lang="nb-NO" sz="1400" dirty="0" smtClean="0">
                          <a:effectLst/>
                        </a:rPr>
                        <a:t>kunnskap.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2262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Kunnskapers opprinnelse og </a:t>
                      </a:r>
                      <a:r>
                        <a:rPr lang="nb-NO" sz="1400" dirty="0" smtClean="0">
                          <a:effectLst/>
                        </a:rPr>
                        <a:t>videreformidling.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Kunnskap og </a:t>
                      </a:r>
                      <a:r>
                        <a:rPr lang="nb-NO" sz="1400" dirty="0" smtClean="0">
                          <a:effectLst/>
                        </a:rPr>
                        <a:t>samfunn.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Kontekster for læring</a:t>
                      </a:r>
                      <a:r>
                        <a:rPr lang="nb-NO" sz="1400" baseline="0" dirty="0" smtClean="0">
                          <a:effectLst/>
                        </a:rPr>
                        <a:t> og utvikling</a:t>
                      </a:r>
                      <a:r>
                        <a:rPr lang="nb-NO" sz="1400" dirty="0" smtClean="0">
                          <a:effectLst/>
                        </a:rPr>
                        <a:t>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Familie og </a:t>
                      </a:r>
                      <a:r>
                        <a:rPr lang="nb-NO" sz="1400" dirty="0" smtClean="0">
                          <a:effectLst/>
                        </a:rPr>
                        <a:t>barnehage.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Skole.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Uformell </a:t>
                      </a:r>
                      <a:r>
                        <a:rPr lang="nb-NO" sz="1400" dirty="0" smtClean="0">
                          <a:effectLst/>
                        </a:rPr>
                        <a:t>læring.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Medier</a:t>
                      </a:r>
                      <a:r>
                        <a:rPr lang="nb-NO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og </a:t>
                      </a:r>
                      <a:r>
                        <a:rPr lang="nb-NO" sz="14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IKT’s</a:t>
                      </a:r>
                      <a:r>
                        <a:rPr lang="nb-NO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betydning for læring og sosialisering.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E-læring.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IKT, fag og </a:t>
                      </a:r>
                      <a:r>
                        <a:rPr lang="nb-NO" sz="1400" dirty="0" smtClean="0">
                          <a:effectLst/>
                        </a:rPr>
                        <a:t>ferdigheter.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2262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Sosiale medier, identitet og </a:t>
                      </a:r>
                      <a:r>
                        <a:rPr lang="nb-NO" sz="1400" dirty="0" smtClean="0">
                          <a:effectLst/>
                        </a:rPr>
                        <a:t>deltakelse.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Lesing, skriving og digital </a:t>
                      </a:r>
                      <a:r>
                        <a:rPr lang="nn-NO" sz="1400" dirty="0" smtClean="0">
                          <a:effectLst/>
                        </a:rPr>
                        <a:t>kompetanse.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Lesing, skriving og </a:t>
                      </a:r>
                      <a:r>
                        <a:rPr lang="nn-NO" sz="1400" dirty="0" err="1" smtClean="0">
                          <a:effectLst/>
                        </a:rPr>
                        <a:t>kognisjon</a:t>
                      </a:r>
                      <a:r>
                        <a:rPr lang="nn-NO" sz="1400" dirty="0" smtClean="0">
                          <a:effectLst/>
                        </a:rPr>
                        <a:t>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Lesing, skriving og </a:t>
                      </a:r>
                      <a:r>
                        <a:rPr lang="nn-NO" sz="1400" dirty="0" smtClean="0">
                          <a:effectLst/>
                        </a:rPr>
                        <a:t>kultur.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2262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err="1">
                          <a:effectLst/>
                        </a:rPr>
                        <a:t>Kildekritikk</a:t>
                      </a:r>
                      <a:r>
                        <a:rPr lang="nn-NO" sz="1400" dirty="0">
                          <a:effectLst/>
                        </a:rPr>
                        <a:t>, digitale tekster og nye </a:t>
                      </a:r>
                      <a:r>
                        <a:rPr lang="nn-NO" sz="1400" dirty="0" err="1" smtClean="0">
                          <a:effectLst/>
                        </a:rPr>
                        <a:t>kompetanser</a:t>
                      </a:r>
                      <a:r>
                        <a:rPr lang="nn-NO" sz="1400" dirty="0" smtClean="0">
                          <a:effectLst/>
                        </a:rPr>
                        <a:t>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226298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Planlegging og gjennomføring av </a:t>
                      </a:r>
                      <a:r>
                        <a:rPr lang="nb-NO" sz="1400" dirty="0" smtClean="0">
                          <a:effectLst/>
                        </a:rPr>
                        <a:t>undervisning.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Mål, innhold og rammebetingelser.</a:t>
                      </a:r>
                      <a:endParaRPr lang="en-US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2262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Pedagogiske metoder og </a:t>
                      </a:r>
                      <a:r>
                        <a:rPr lang="nb-NO" sz="1400" dirty="0" smtClean="0">
                          <a:effectLst/>
                        </a:rPr>
                        <a:t>arbeidsmåter.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Evaluering og </a:t>
                      </a:r>
                      <a:r>
                        <a:rPr lang="nb-NO" sz="1400" dirty="0" smtClean="0">
                          <a:effectLst/>
                        </a:rPr>
                        <a:t>vurdering.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  <a:tr h="113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Oppsummering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40251" marR="40251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108520" y="-1683568"/>
            <a:ext cx="800219" cy="871296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b-NO" sz="4000" dirty="0" smtClean="0"/>
              <a:t>PED1001 Læring og undervisning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8659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Litteraturliste PED1001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357192"/>
          </a:xfrm>
        </p:spPr>
        <p:txBody>
          <a:bodyPr>
            <a:normAutofit fontScale="47500" lnSpcReduction="20000"/>
          </a:bodyPr>
          <a:lstStyle/>
          <a:p>
            <a:r>
              <a:rPr lang="en-US" dirty="0" err="1"/>
              <a:t>Gulbrandsen</a:t>
            </a:r>
            <a:r>
              <a:rPr lang="en-US" dirty="0"/>
              <a:t>, Liv Mette (red). (2017). </a:t>
            </a:r>
            <a:r>
              <a:rPr lang="en-US" dirty="0" err="1"/>
              <a:t>Oppvekst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psykologisk</a:t>
            </a:r>
            <a:r>
              <a:rPr lang="en-US" dirty="0"/>
              <a:t> </a:t>
            </a:r>
            <a:r>
              <a:rPr lang="en-US" dirty="0" err="1"/>
              <a:t>utvikling</a:t>
            </a:r>
            <a:r>
              <a:rPr lang="en-US" dirty="0"/>
              <a:t>. Oslo: </a:t>
            </a:r>
            <a:r>
              <a:rPr lang="en-US" dirty="0" err="1"/>
              <a:t>Universitetsforlaget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Kap</a:t>
            </a:r>
            <a:r>
              <a:rPr lang="en-US" dirty="0"/>
              <a:t>. 1-5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 err="1"/>
              <a:t>Kvello</a:t>
            </a:r>
            <a:r>
              <a:rPr lang="en-US" dirty="0"/>
              <a:t>, Ø. (red.) (2008). </a:t>
            </a:r>
            <a:r>
              <a:rPr lang="en-US" dirty="0" err="1"/>
              <a:t>Oppvekst</a:t>
            </a:r>
            <a:r>
              <a:rPr lang="en-US" dirty="0"/>
              <a:t>. Om barns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unges</a:t>
            </a:r>
            <a:r>
              <a:rPr lang="en-US" dirty="0"/>
              <a:t> </a:t>
            </a:r>
            <a:r>
              <a:rPr lang="en-US" dirty="0" err="1"/>
              <a:t>utvikling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oppvekstmiljø</a:t>
            </a:r>
            <a:r>
              <a:rPr lang="en-US" dirty="0"/>
              <a:t>. Oslo: Gyldendal </a:t>
            </a:r>
            <a:r>
              <a:rPr lang="en-US" dirty="0" err="1"/>
              <a:t>akademisk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Del 1 </a:t>
            </a:r>
            <a:r>
              <a:rPr lang="en-US" dirty="0" err="1"/>
              <a:t>og</a:t>
            </a:r>
            <a:r>
              <a:rPr lang="en-US" dirty="0"/>
              <a:t> 2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Qvortrup</a:t>
            </a:r>
            <a:r>
              <a:rPr lang="en-US" dirty="0"/>
              <a:t>, A. &amp; </a:t>
            </a:r>
            <a:r>
              <a:rPr lang="en-US" dirty="0" err="1"/>
              <a:t>Wiberg</a:t>
            </a:r>
            <a:r>
              <a:rPr lang="en-US" dirty="0"/>
              <a:t>, M. (red.) (2013). </a:t>
            </a:r>
            <a:r>
              <a:rPr lang="en-US" dirty="0" err="1"/>
              <a:t>Læringsteori</a:t>
            </a:r>
            <a:r>
              <a:rPr lang="en-US" dirty="0"/>
              <a:t> &amp; </a:t>
            </a:r>
            <a:r>
              <a:rPr lang="en-US" dirty="0" err="1" smtClean="0"/>
              <a:t>didaktik</a:t>
            </a:r>
            <a:r>
              <a:rPr lang="en-US" dirty="0"/>
              <a:t>. Hans </a:t>
            </a:r>
            <a:r>
              <a:rPr lang="en-US" dirty="0" err="1"/>
              <a:t>Reitzels</a:t>
            </a:r>
            <a:r>
              <a:rPr lang="en-US" dirty="0"/>
              <a:t> </a:t>
            </a:r>
            <a:r>
              <a:rPr lang="en-US" dirty="0" err="1"/>
              <a:t>forlag</a:t>
            </a:r>
            <a:r>
              <a:rPr lang="en-US" dirty="0"/>
              <a:t>. </a:t>
            </a:r>
          </a:p>
          <a:p>
            <a:r>
              <a:rPr lang="en-US" dirty="0"/>
              <a:t>Woolfolk, A. (2004). </a:t>
            </a:r>
            <a:r>
              <a:rPr lang="en-US" dirty="0" err="1"/>
              <a:t>Pedagogisk</a:t>
            </a:r>
            <a:r>
              <a:rPr lang="en-US" dirty="0"/>
              <a:t> </a:t>
            </a:r>
            <a:r>
              <a:rPr lang="en-US" dirty="0" err="1"/>
              <a:t>psykologi</a:t>
            </a:r>
            <a:r>
              <a:rPr lang="en-US" dirty="0"/>
              <a:t>. Trondheim: Tapir </a:t>
            </a:r>
            <a:r>
              <a:rPr lang="en-US" dirty="0" err="1"/>
              <a:t>akademisk</a:t>
            </a:r>
            <a:r>
              <a:rPr lang="en-US" dirty="0"/>
              <a:t> </a:t>
            </a:r>
            <a:r>
              <a:rPr lang="en-US" dirty="0" err="1"/>
              <a:t>forlag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Kap</a:t>
            </a:r>
            <a:r>
              <a:rPr lang="en-US" dirty="0" smtClean="0"/>
              <a:t>. 1-6, 12-15.</a:t>
            </a:r>
          </a:p>
          <a:p>
            <a:pPr lvl="1"/>
            <a:endParaRPr lang="en-US" dirty="0"/>
          </a:p>
          <a:p>
            <a:r>
              <a:rPr lang="en-US" b="1" dirty="0" err="1" smtClean="0"/>
              <a:t>Artikler</a:t>
            </a:r>
            <a:r>
              <a:rPr lang="en-US" b="1" dirty="0" smtClean="0"/>
              <a:t> (</a:t>
            </a:r>
            <a:r>
              <a:rPr lang="en-US" b="1" dirty="0" err="1" smtClean="0"/>
              <a:t>paradigmatiske</a:t>
            </a:r>
            <a:r>
              <a:rPr lang="en-US" b="1" dirty="0" smtClean="0"/>
              <a:t> </a:t>
            </a:r>
            <a:r>
              <a:rPr lang="en-US" b="1" dirty="0" err="1" smtClean="0"/>
              <a:t>tekster</a:t>
            </a:r>
            <a:r>
              <a:rPr lang="en-US" b="1" dirty="0" smtClean="0"/>
              <a:t>)</a:t>
            </a:r>
            <a:endParaRPr lang="en-US" b="1" dirty="0"/>
          </a:p>
          <a:p>
            <a:r>
              <a:rPr lang="en-US" dirty="0"/>
              <a:t>Bernstein, B. (1960). Language and Social Class. </a:t>
            </a:r>
            <a:r>
              <a:rPr lang="en-US" i="1" dirty="0"/>
              <a:t>The British Journal of Sociology</a:t>
            </a:r>
            <a:r>
              <a:rPr lang="en-US" dirty="0"/>
              <a:t>. 11(3), pp. 271-276.</a:t>
            </a:r>
          </a:p>
          <a:p>
            <a:r>
              <a:rPr lang="en-US" dirty="0"/>
              <a:t>Piaget, J. (1972). Intellectual Evolution from Adolescence to Adulthood. </a:t>
            </a:r>
            <a:r>
              <a:rPr lang="en-US" i="1" dirty="0"/>
              <a:t>Human Development</a:t>
            </a:r>
            <a:r>
              <a:rPr lang="en-US" dirty="0"/>
              <a:t>, 15(1), pp. 1-12.</a:t>
            </a:r>
          </a:p>
          <a:p>
            <a:r>
              <a:rPr lang="en-US" dirty="0"/>
              <a:t>Scribner, S. &amp; Cole, M. (1973). Cognitive Consequences of Formal and Informal Education. </a:t>
            </a:r>
            <a:r>
              <a:rPr lang="en-US" i="1" dirty="0"/>
              <a:t>Science</a:t>
            </a:r>
            <a:r>
              <a:rPr lang="en-US" dirty="0"/>
              <a:t>, 182, pp. 553-559.</a:t>
            </a:r>
          </a:p>
          <a:p>
            <a:r>
              <a:rPr lang="en-US" dirty="0"/>
              <a:t>Vygotsky, L. (1967). Play and its role in the mental development of the child. </a:t>
            </a:r>
            <a:r>
              <a:rPr lang="en-US" i="1" dirty="0"/>
              <a:t>Soviet Psychology</a:t>
            </a:r>
            <a:r>
              <a:rPr lang="en-US" dirty="0"/>
              <a:t>, 5 (3), pp. 6-18.</a:t>
            </a:r>
          </a:p>
          <a:p>
            <a:r>
              <a:rPr lang="en-US" dirty="0"/>
              <a:t>Wood, D. Bruner, J. S. &amp; Ross, G. (1976). The role of tutoring in problem solving. </a:t>
            </a:r>
            <a:r>
              <a:rPr lang="en-US" i="1" dirty="0"/>
              <a:t>Journal of Child Psychology and Psychiatry</a:t>
            </a:r>
            <a:r>
              <a:rPr lang="en-US" dirty="0"/>
              <a:t>. 17. pp. 89-100.</a:t>
            </a:r>
          </a:p>
        </p:txBody>
      </p:sp>
    </p:spTree>
    <p:extLst>
      <p:ext uri="{BB962C8B-B14F-4D97-AF65-F5344CB8AC3E}">
        <p14:creationId xmlns:p14="http://schemas.microsoft.com/office/powerpoint/2010/main" val="189311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/>
          <a:lstStyle/>
          <a:p>
            <a:r>
              <a:rPr lang="nb-NO" dirty="0" err="1" smtClean="0"/>
              <a:t>ExFac</a:t>
            </a:r>
            <a:r>
              <a:rPr lang="nb-NO" dirty="0" smtClean="0"/>
              <a:t> v/ Harald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11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2536" y="-792088"/>
            <a:ext cx="1306488" cy="8181528"/>
          </a:xfrm>
        </p:spPr>
        <p:txBody>
          <a:bodyPr vert="vert270">
            <a:normAutofit/>
          </a:bodyPr>
          <a:lstStyle/>
          <a:p>
            <a:r>
              <a:rPr lang="nb-NO" sz="3600" dirty="0" smtClean="0"/>
              <a:t>PED1002 Utdanning og danning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176328"/>
              </p:ext>
            </p:extLst>
          </p:nvPr>
        </p:nvGraphicFramePr>
        <p:xfrm>
          <a:off x="827585" y="2"/>
          <a:ext cx="8259265" cy="690582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604627"/>
                <a:gridCol w="2824784"/>
                <a:gridCol w="4829854"/>
              </a:tblGrid>
              <a:tr h="1528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Utdanningsideer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og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framtidsvisjoner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</a:t>
                      </a:r>
                      <a:r>
                        <a:rPr lang="en-US" sz="1600" dirty="0">
                          <a:effectLst/>
                        </a:rPr>
                        <a:t> Norge </a:t>
                      </a:r>
                      <a:r>
                        <a:rPr lang="en-US" sz="1600" dirty="0" err="1">
                          <a:effectLst/>
                        </a:rPr>
                        <a:t>og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verden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600" dirty="0">
                          <a:effectLst/>
                        </a:rPr>
                        <a:t>Danning før og nå (</a:t>
                      </a:r>
                      <a:r>
                        <a:rPr lang="nb-NO" sz="1600" dirty="0" err="1">
                          <a:effectLst/>
                        </a:rPr>
                        <a:t>Rosseau</a:t>
                      </a:r>
                      <a:r>
                        <a:rPr lang="nb-NO" sz="1600" dirty="0">
                          <a:effectLst/>
                        </a:rPr>
                        <a:t>, </a:t>
                      </a:r>
                      <a:r>
                        <a:rPr lang="nb-NO" sz="1600" dirty="0" err="1">
                          <a:effectLst/>
                        </a:rPr>
                        <a:t>Humboldt</a:t>
                      </a:r>
                      <a:r>
                        <a:rPr lang="nb-NO" sz="1600" dirty="0">
                          <a:effectLst/>
                        </a:rPr>
                        <a:t>, </a:t>
                      </a:r>
                      <a:r>
                        <a:rPr lang="nb-NO" sz="1600" dirty="0" err="1">
                          <a:effectLst/>
                        </a:rPr>
                        <a:t>Benner</a:t>
                      </a:r>
                      <a:r>
                        <a:rPr lang="nb-NO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600" dirty="0">
                          <a:effectLst/>
                        </a:rPr>
                        <a:t>Demokrati, institusjoner, rettigheter og verdiforankring</a:t>
                      </a:r>
                      <a:endParaRPr lang="en-US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effectLst/>
                        </a:rPr>
                        <a:t>Globale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nøkkelproblemer</a:t>
                      </a:r>
                      <a:r>
                        <a:rPr lang="en-US" sz="1600" dirty="0">
                          <a:effectLst/>
                        </a:rPr>
                        <a:t> - et </a:t>
                      </a:r>
                      <a:r>
                        <a:rPr lang="en-US" sz="1600" dirty="0" err="1">
                          <a:effectLst/>
                        </a:rPr>
                        <a:t>pedagogisk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ansvar</a:t>
                      </a:r>
                      <a:r>
                        <a:rPr lang="en-US" sz="1600" dirty="0" smtClean="0">
                          <a:effectLst/>
                        </a:rPr>
                        <a:t>?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600" dirty="0" smtClean="0">
                          <a:effectLst/>
                          <a:latin typeface="Calibri"/>
                          <a:ea typeface="SimSun"/>
                          <a:cs typeface="Times New Roman"/>
                        </a:rPr>
                        <a:t>Ferdigheter</a:t>
                      </a:r>
                      <a:r>
                        <a:rPr lang="nb-NO" sz="1600" baseline="0" dirty="0" smtClean="0">
                          <a:effectLst/>
                          <a:latin typeface="Calibri"/>
                          <a:ea typeface="SimSun"/>
                          <a:cs typeface="Times New Roman"/>
                        </a:rPr>
                        <a:t> for det 21. </a:t>
                      </a:r>
                      <a:r>
                        <a:rPr lang="nb-NO" sz="1600" baseline="0" dirty="0" err="1" smtClean="0">
                          <a:effectLst/>
                          <a:latin typeface="Calibri"/>
                          <a:ea typeface="SimSun"/>
                          <a:cs typeface="Times New Roman"/>
                        </a:rPr>
                        <a:t>årundre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1035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Kunnskapsforvaltning og institusjonsansvar</a:t>
                      </a:r>
                      <a:endParaRPr lang="en-US" sz="1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600">
                          <a:effectLst/>
                        </a:rPr>
                        <a:t>Plan, praksis, roller og ansvar</a:t>
                      </a:r>
                      <a:endParaRPr lang="en-US" sz="16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600">
                          <a:effectLst/>
                        </a:rPr>
                        <a:t>Kunnskapstradisjoner</a:t>
                      </a:r>
                      <a:endParaRPr lang="en-US" sz="16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600">
                          <a:effectLst/>
                        </a:rPr>
                        <a:t>Hvordan forstås, anvendes og utvikles kunnskap</a:t>
                      </a:r>
                      <a:endParaRPr lang="en-US" sz="16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Disiplinering, undervisning, veiledning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10189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Skole, utdanning, samfunn og arbeidsliv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600">
                          <a:effectLst/>
                        </a:rPr>
                        <a:t>Styring, myndiggjøring og resultatansvar</a:t>
                      </a:r>
                      <a:endParaRPr lang="en-US" sz="16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Utdanningssytem og omverdens-forventninger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Andre samfunnsarenaer – et pedagogisk anliggende?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776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Utdanning, sosialisering og likestilling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600">
                          <a:effectLst/>
                        </a:rPr>
                        <a:t>Likehter og forskjeller i skole-Norge</a:t>
                      </a:r>
                      <a:endParaRPr lang="en-US" sz="16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Befolkningsendringer – migrasjon og utdanningspolitikk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127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Pedagogikkens perspektiver og bidrag</a:t>
                      </a:r>
                      <a:endParaRPr lang="en-US" sz="1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Reformer i kunnskapssamfunnet</a:t>
                      </a:r>
                      <a:endParaRPr lang="en-US" sz="1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effectLst/>
                        </a:rPr>
                        <a:t>Historiefortellinger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og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tidsbilder</a:t>
                      </a:r>
                      <a:endParaRPr lang="en-US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effectLst/>
                        </a:rPr>
                        <a:t>Pedagogisering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 smtClean="0">
                          <a:effectLst/>
                        </a:rPr>
                        <a:t>ledelse</a:t>
                      </a:r>
                      <a:r>
                        <a:rPr lang="en-US" sz="1600" dirty="0" smtClean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og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ekspertkunnskap</a:t>
                      </a:r>
                      <a:endParaRPr lang="en-US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1035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Å lykkes med vurdering</a:t>
                      </a:r>
                      <a:endParaRPr lang="en-US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effectLst/>
                        </a:rPr>
                        <a:t>Vurderinger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og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tilbakemeldinger</a:t>
                      </a:r>
                      <a:endParaRPr lang="en-US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effectLst/>
                        </a:rPr>
                        <a:t>Systemvurdering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og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individvurdering</a:t>
                      </a:r>
                      <a:endParaRPr lang="en-US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effectLst/>
                        </a:rPr>
                        <a:t>Standarder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og</a:t>
                      </a:r>
                      <a:r>
                        <a:rPr lang="en-US" sz="1600" dirty="0">
                          <a:effectLst/>
                        </a:rPr>
                        <a:t> “best practice”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05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168" y="274638"/>
            <a:ext cx="8939336" cy="11430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Nye titler, historiske tekster + klassikere?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6336704"/>
          </a:xfrm>
        </p:spPr>
        <p:txBody>
          <a:bodyPr>
            <a:normAutofit fontScale="47500" lnSpcReduction="20000"/>
          </a:bodyPr>
          <a:lstStyle/>
          <a:p>
            <a:r>
              <a:rPr lang="en-US" dirty="0" err="1"/>
              <a:t>Bergesen</a:t>
            </a:r>
            <a:r>
              <a:rPr lang="en-US" dirty="0"/>
              <a:t>, H. O. (2006). </a:t>
            </a:r>
            <a:r>
              <a:rPr lang="en-US" i="1" dirty="0" err="1"/>
              <a:t>Kampen</a:t>
            </a:r>
            <a:r>
              <a:rPr lang="en-US" i="1" dirty="0"/>
              <a:t> om </a:t>
            </a:r>
            <a:r>
              <a:rPr lang="en-US" i="1" dirty="0" err="1"/>
              <a:t>kunnskapsskolen</a:t>
            </a:r>
            <a:r>
              <a:rPr lang="en-US" dirty="0"/>
              <a:t>. Oslo: </a:t>
            </a:r>
            <a:r>
              <a:rPr lang="en-US" dirty="0" err="1"/>
              <a:t>Universitetsforlaget</a:t>
            </a:r>
            <a:r>
              <a:rPr lang="en-US" dirty="0"/>
              <a:t>.</a:t>
            </a:r>
          </a:p>
          <a:p>
            <a:r>
              <a:rPr lang="en-US" dirty="0"/>
              <a:t>Biesta, G. J. J. (2011). </a:t>
            </a:r>
            <a:r>
              <a:rPr lang="en-US" i="1" dirty="0"/>
              <a:t>God </a:t>
            </a:r>
            <a:r>
              <a:rPr lang="en-US" i="1" dirty="0" err="1"/>
              <a:t>uddannelse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målingens</a:t>
            </a:r>
            <a:r>
              <a:rPr lang="en-US" i="1" dirty="0"/>
              <a:t> </a:t>
            </a:r>
            <a:r>
              <a:rPr lang="en-US" i="1" dirty="0" err="1"/>
              <a:t>tidsalder</a:t>
            </a:r>
            <a:r>
              <a:rPr lang="en-US" i="1" dirty="0"/>
              <a:t>: </a:t>
            </a:r>
            <a:r>
              <a:rPr lang="en-US" i="1" dirty="0" err="1"/>
              <a:t>etik</a:t>
            </a:r>
            <a:r>
              <a:rPr lang="en-US" i="1" dirty="0"/>
              <a:t>, </a:t>
            </a:r>
            <a:r>
              <a:rPr lang="en-US" i="1" dirty="0" err="1"/>
              <a:t>politik</a:t>
            </a:r>
            <a:r>
              <a:rPr lang="en-US" i="1" dirty="0"/>
              <a:t>, </a:t>
            </a:r>
            <a:r>
              <a:rPr lang="en-US" i="1" dirty="0" err="1"/>
              <a:t>demokrati</a:t>
            </a:r>
            <a:r>
              <a:rPr lang="en-US" dirty="0"/>
              <a:t>. </a:t>
            </a:r>
            <a:r>
              <a:rPr lang="en-US" dirty="0" err="1"/>
              <a:t>Århus</a:t>
            </a:r>
            <a:r>
              <a:rPr lang="en-US" dirty="0"/>
              <a:t>: </a:t>
            </a:r>
            <a:r>
              <a:rPr lang="en-US" dirty="0" err="1"/>
              <a:t>Klim</a:t>
            </a:r>
            <a:r>
              <a:rPr lang="en-US" dirty="0"/>
              <a:t>.</a:t>
            </a:r>
          </a:p>
          <a:p>
            <a:r>
              <a:rPr lang="en-US" dirty="0"/>
              <a:t>Blikstad-Balas, M. (2016). </a:t>
            </a:r>
            <a:r>
              <a:rPr lang="en-US" i="1" dirty="0"/>
              <a:t>Literacy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skolen</a:t>
            </a:r>
            <a:r>
              <a:rPr lang="en-US" dirty="0"/>
              <a:t>. Oslo: </a:t>
            </a:r>
            <a:r>
              <a:rPr lang="en-US" dirty="0" err="1"/>
              <a:t>Universitetsforl</a:t>
            </a:r>
            <a:r>
              <a:rPr lang="en-US" dirty="0"/>
              <a:t>.</a:t>
            </a:r>
          </a:p>
          <a:p>
            <a:r>
              <a:rPr lang="en-US" dirty="0"/>
              <a:t>Dale, E. L., Gilje, N. &amp; </a:t>
            </a:r>
            <a:r>
              <a:rPr lang="en-US" dirty="0" err="1"/>
              <a:t>Lillejord</a:t>
            </a:r>
            <a:r>
              <a:rPr lang="en-US" dirty="0"/>
              <a:t>, S. (2011). </a:t>
            </a:r>
            <a:r>
              <a:rPr lang="en-US" i="1" dirty="0" err="1"/>
              <a:t>Gjennomføring</a:t>
            </a:r>
            <a:r>
              <a:rPr lang="en-US" i="1" dirty="0"/>
              <a:t> </a:t>
            </a:r>
            <a:r>
              <a:rPr lang="en-US" i="1" dirty="0" err="1"/>
              <a:t>av</a:t>
            </a:r>
            <a:r>
              <a:rPr lang="en-US" i="1" dirty="0"/>
              <a:t> </a:t>
            </a:r>
            <a:r>
              <a:rPr lang="en-US" i="1" dirty="0" err="1"/>
              <a:t>utdanningsreformer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kunnskapssamfunnet</a:t>
            </a:r>
            <a:r>
              <a:rPr lang="en-US" i="1" dirty="0"/>
              <a:t>: </a:t>
            </a:r>
            <a:r>
              <a:rPr lang="en-US" i="1" dirty="0" err="1"/>
              <a:t>Utdanningsteori</a:t>
            </a:r>
            <a:r>
              <a:rPr lang="en-US" i="1" dirty="0"/>
              <a:t> om </a:t>
            </a:r>
            <a:r>
              <a:rPr lang="en-US" i="1" dirty="0" err="1"/>
              <a:t>samfunnets</a:t>
            </a:r>
            <a:r>
              <a:rPr lang="en-US" i="1" dirty="0"/>
              <a:t>, </a:t>
            </a:r>
            <a:r>
              <a:rPr lang="en-US" i="1" dirty="0" err="1"/>
              <a:t>utdanningssystem</a:t>
            </a:r>
            <a:r>
              <a:rPr lang="en-US" dirty="0"/>
              <a:t>. Oslo: </a:t>
            </a:r>
            <a:r>
              <a:rPr lang="en-US" dirty="0" err="1"/>
              <a:t>Cappelen</a:t>
            </a:r>
            <a:r>
              <a:rPr lang="en-US" dirty="0"/>
              <a:t> </a:t>
            </a:r>
            <a:r>
              <a:rPr lang="en-US" dirty="0" err="1"/>
              <a:t>Damm</a:t>
            </a:r>
            <a:r>
              <a:rPr lang="en-US" dirty="0"/>
              <a:t> </a:t>
            </a:r>
            <a:r>
              <a:rPr lang="en-US" dirty="0" err="1"/>
              <a:t>akademisk</a:t>
            </a:r>
            <a:r>
              <a:rPr lang="en-US" dirty="0"/>
              <a:t>.</a:t>
            </a:r>
          </a:p>
          <a:p>
            <a:r>
              <a:rPr lang="en-US" dirty="0" err="1"/>
              <a:t>Ekspertgruppa</a:t>
            </a:r>
            <a:r>
              <a:rPr lang="en-US" dirty="0"/>
              <a:t>. (2016). </a:t>
            </a:r>
            <a:r>
              <a:rPr lang="en-US" i="1" dirty="0"/>
              <a:t>Om </a:t>
            </a:r>
            <a:r>
              <a:rPr lang="en-US" i="1" dirty="0" err="1"/>
              <a:t>lærerrollen</a:t>
            </a:r>
            <a:r>
              <a:rPr lang="en-US" i="1" dirty="0"/>
              <a:t> : et </a:t>
            </a:r>
            <a:r>
              <a:rPr lang="en-US" i="1" dirty="0" err="1"/>
              <a:t>kunnskapsgrunnlag</a:t>
            </a:r>
            <a:r>
              <a:rPr lang="en-US" dirty="0"/>
              <a:t>. Bergen: </a:t>
            </a:r>
            <a:r>
              <a:rPr lang="en-US" dirty="0" err="1"/>
              <a:t>Fagbokforl</a:t>
            </a:r>
            <a:r>
              <a:rPr lang="en-US" dirty="0"/>
              <a:t>.</a:t>
            </a:r>
          </a:p>
          <a:p>
            <a:r>
              <a:rPr lang="en-US" dirty="0"/>
              <a:t>Erstad, O., </a:t>
            </a:r>
            <a:r>
              <a:rPr lang="en-US" dirty="0" err="1"/>
              <a:t>Amdam</a:t>
            </a:r>
            <a:r>
              <a:rPr lang="en-US" dirty="0"/>
              <a:t>, S., Arnseth, H. C. &amp; </a:t>
            </a:r>
            <a:r>
              <a:rPr lang="en-US" dirty="0" err="1"/>
              <a:t>Silseth</a:t>
            </a:r>
            <a:r>
              <a:rPr lang="en-US" dirty="0"/>
              <a:t>, K. (2015). Om </a:t>
            </a:r>
            <a:r>
              <a:rPr lang="en-US" dirty="0" err="1"/>
              <a:t>fremtidens</a:t>
            </a:r>
            <a:r>
              <a:rPr lang="en-US" dirty="0"/>
              <a:t> </a:t>
            </a:r>
            <a:r>
              <a:rPr lang="en-US" dirty="0" err="1"/>
              <a:t>kompetansebehov</a:t>
            </a:r>
            <a:r>
              <a:rPr lang="en-US" dirty="0"/>
              <a:t>.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systematisk</a:t>
            </a:r>
            <a:r>
              <a:rPr lang="en-US" dirty="0"/>
              <a:t> </a:t>
            </a:r>
            <a:r>
              <a:rPr lang="en-US" dirty="0" err="1"/>
              <a:t>gjennomgang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internasjonale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nasjonale</a:t>
            </a:r>
            <a:r>
              <a:rPr lang="en-US" dirty="0"/>
              <a:t> </a:t>
            </a:r>
            <a:r>
              <a:rPr lang="en-US" dirty="0" err="1"/>
              <a:t>initiativ</a:t>
            </a:r>
            <a:r>
              <a:rPr lang="en-US" dirty="0"/>
              <a:t>. </a:t>
            </a:r>
            <a:r>
              <a:rPr lang="en-US" dirty="0" err="1"/>
              <a:t>Hentet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u="sng" dirty="0">
                <a:hlinkClick r:id="rId2"/>
              </a:rPr>
              <a:t>https://nettsteder.regjeringen.no/fremtidensskole/files/2014/05/Konseptgjennomgang-om-fremtidens-kompetansebehov_juli_2014.pdf</a:t>
            </a:r>
            <a:endParaRPr lang="en-US" dirty="0"/>
          </a:p>
          <a:p>
            <a:r>
              <a:rPr lang="en-US" dirty="0"/>
              <a:t>Hopfenbeck, T. N. (2016). </a:t>
            </a:r>
            <a:r>
              <a:rPr lang="en-US" i="1" dirty="0"/>
              <a:t>Å </a:t>
            </a:r>
            <a:r>
              <a:rPr lang="en-US" i="1" dirty="0" err="1"/>
              <a:t>lykkes</a:t>
            </a:r>
            <a:r>
              <a:rPr lang="en-US" i="1" dirty="0"/>
              <a:t> med </a:t>
            </a:r>
            <a:r>
              <a:rPr lang="en-US" i="1" dirty="0" err="1"/>
              <a:t>elevvurdering</a:t>
            </a:r>
            <a:r>
              <a:rPr lang="en-US" dirty="0"/>
              <a:t>. Oslo: </a:t>
            </a:r>
            <a:r>
              <a:rPr lang="en-US" dirty="0" err="1"/>
              <a:t>Fagbokforlaget</a:t>
            </a:r>
            <a:r>
              <a:rPr lang="en-US" dirty="0"/>
              <a:t>.</a:t>
            </a:r>
          </a:p>
          <a:p>
            <a:r>
              <a:rPr lang="en-US" dirty="0" err="1"/>
              <a:t>Hølleland</a:t>
            </a:r>
            <a:r>
              <a:rPr lang="en-US" dirty="0"/>
              <a:t>, H. (2007). </a:t>
            </a:r>
            <a:r>
              <a:rPr lang="en-US" i="1" dirty="0" err="1"/>
              <a:t>På</a:t>
            </a:r>
            <a:r>
              <a:rPr lang="en-US" i="1" dirty="0"/>
              <a:t> </a:t>
            </a:r>
            <a:r>
              <a:rPr lang="en-US" i="1" dirty="0" err="1"/>
              <a:t>vei</a:t>
            </a:r>
            <a:r>
              <a:rPr lang="en-US" i="1" dirty="0"/>
              <a:t> mot </a:t>
            </a:r>
            <a:r>
              <a:rPr lang="en-US" i="1" dirty="0" err="1"/>
              <a:t>Kunnskapsløftet</a:t>
            </a:r>
            <a:r>
              <a:rPr lang="en-US" i="1" dirty="0"/>
              <a:t>: </a:t>
            </a:r>
            <a:r>
              <a:rPr lang="en-US" i="1" dirty="0" err="1"/>
              <a:t>begrunnelser</a:t>
            </a:r>
            <a:r>
              <a:rPr lang="en-US" i="1" dirty="0"/>
              <a:t>, </a:t>
            </a:r>
            <a:r>
              <a:rPr lang="en-US" i="1" dirty="0" err="1"/>
              <a:t>løsninger</a:t>
            </a:r>
            <a:r>
              <a:rPr lang="en-US" i="1" dirty="0"/>
              <a:t>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utfordringer</a:t>
            </a:r>
            <a:r>
              <a:rPr lang="en-US" dirty="0"/>
              <a:t>: </a:t>
            </a:r>
            <a:r>
              <a:rPr lang="en-US" dirty="0" err="1"/>
              <a:t>Cappelen</a:t>
            </a:r>
            <a:r>
              <a:rPr lang="en-US" dirty="0"/>
              <a:t>.</a:t>
            </a:r>
          </a:p>
          <a:p>
            <a:r>
              <a:rPr lang="en-US" dirty="0"/>
              <a:t>Karseth, B., Møller, J. &amp; </a:t>
            </a:r>
            <a:r>
              <a:rPr lang="en-US" dirty="0" err="1"/>
              <a:t>Aasen</a:t>
            </a:r>
            <a:r>
              <a:rPr lang="en-US" dirty="0"/>
              <a:t>, P. (2013). </a:t>
            </a:r>
            <a:r>
              <a:rPr lang="en-US" i="1" dirty="0" err="1"/>
              <a:t>Reformtakter</a:t>
            </a:r>
            <a:r>
              <a:rPr lang="en-US" i="1" dirty="0"/>
              <a:t>: om </a:t>
            </a:r>
            <a:r>
              <a:rPr lang="en-US" i="1" dirty="0" err="1"/>
              <a:t>fornyelse</a:t>
            </a:r>
            <a:r>
              <a:rPr lang="en-US" i="1" dirty="0"/>
              <a:t>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stabilitet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grunnopplæringen</a:t>
            </a:r>
            <a:r>
              <a:rPr lang="en-US" dirty="0"/>
              <a:t>. Oslo: </a:t>
            </a:r>
            <a:r>
              <a:rPr lang="en-US" dirty="0" err="1"/>
              <a:t>Universitetsforl</a:t>
            </a:r>
            <a:r>
              <a:rPr lang="en-US" dirty="0"/>
              <a:t>.</a:t>
            </a:r>
          </a:p>
          <a:p>
            <a:r>
              <a:rPr lang="en-US" dirty="0" err="1"/>
              <a:t>Klafki</a:t>
            </a:r>
            <a:r>
              <a:rPr lang="en-US" dirty="0"/>
              <a:t>, W. (2002). </a:t>
            </a:r>
            <a:r>
              <a:rPr lang="en-US" dirty="0" err="1"/>
              <a:t>Dannelsesteori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didaktik</a:t>
            </a:r>
            <a:r>
              <a:rPr lang="en-US" dirty="0"/>
              <a:t>: </a:t>
            </a:r>
            <a:r>
              <a:rPr lang="en-US" dirty="0" err="1"/>
              <a:t>nye</a:t>
            </a:r>
            <a:r>
              <a:rPr lang="en-US" dirty="0"/>
              <a:t> studier. I W. </a:t>
            </a:r>
            <a:r>
              <a:rPr lang="en-US" dirty="0" err="1"/>
              <a:t>Klafki</a:t>
            </a:r>
            <a:r>
              <a:rPr lang="en-US" dirty="0"/>
              <a:t> (red.), (2nd </a:t>
            </a:r>
            <a:r>
              <a:rPr lang="en-US" dirty="0" err="1"/>
              <a:t>utg</a:t>
            </a:r>
            <a:r>
              <a:rPr lang="en-US" dirty="0"/>
              <a:t>., s. 2). </a:t>
            </a:r>
            <a:r>
              <a:rPr lang="en-US" dirty="0" err="1"/>
              <a:t>Århus</a:t>
            </a:r>
            <a:r>
              <a:rPr lang="en-US" dirty="0"/>
              <a:t>: </a:t>
            </a:r>
            <a:r>
              <a:rPr lang="en-US" dirty="0" err="1"/>
              <a:t>Klim</a:t>
            </a:r>
            <a:r>
              <a:rPr lang="en-US" dirty="0"/>
              <a:t>.</a:t>
            </a:r>
          </a:p>
          <a:p>
            <a:r>
              <a:rPr lang="en-US" dirty="0" err="1"/>
              <a:t>Komischke-Konnerup</a:t>
            </a:r>
            <a:r>
              <a:rPr lang="en-US" dirty="0"/>
              <a:t>, L. (2016). </a:t>
            </a:r>
            <a:r>
              <a:rPr lang="en-US" i="1" dirty="0" err="1"/>
              <a:t>Menneske</a:t>
            </a:r>
            <a:r>
              <a:rPr lang="en-US" i="1" dirty="0"/>
              <a:t> </a:t>
            </a:r>
            <a:r>
              <a:rPr lang="en-US" i="1" dirty="0" err="1"/>
              <a:t>eller</a:t>
            </a:r>
            <a:r>
              <a:rPr lang="en-US" i="1" dirty="0"/>
              <a:t> </a:t>
            </a:r>
            <a:r>
              <a:rPr lang="en-US" i="1" dirty="0" err="1"/>
              <a:t>borger</a:t>
            </a:r>
            <a:r>
              <a:rPr lang="en-US" i="1" dirty="0"/>
              <a:t> : </a:t>
            </a:r>
            <a:r>
              <a:rPr lang="en-US" i="1" dirty="0" err="1"/>
              <a:t>skolens</a:t>
            </a:r>
            <a:r>
              <a:rPr lang="en-US" i="1" dirty="0"/>
              <a:t> </a:t>
            </a:r>
            <a:r>
              <a:rPr lang="en-US" i="1" dirty="0" err="1"/>
              <a:t>pædagogiske</a:t>
            </a:r>
            <a:r>
              <a:rPr lang="en-US" i="1" dirty="0"/>
              <a:t> </a:t>
            </a:r>
            <a:r>
              <a:rPr lang="en-US" i="1" dirty="0" err="1"/>
              <a:t>grundproblem</a:t>
            </a:r>
            <a:r>
              <a:rPr lang="en-US" dirty="0"/>
              <a:t>. </a:t>
            </a:r>
            <a:r>
              <a:rPr lang="en-US" dirty="0" err="1"/>
              <a:t>København</a:t>
            </a:r>
            <a:r>
              <a:rPr lang="en-US" dirty="0"/>
              <a:t>: </a:t>
            </a:r>
            <a:r>
              <a:rPr lang="en-US" dirty="0" err="1"/>
              <a:t>Akademisk</a:t>
            </a:r>
            <a:r>
              <a:rPr lang="en-US" dirty="0"/>
              <a:t> </a:t>
            </a:r>
            <a:r>
              <a:rPr lang="en-US" dirty="0" err="1"/>
              <a:t>Forlag</a:t>
            </a:r>
            <a:r>
              <a:rPr lang="en-US" dirty="0"/>
              <a:t>.</a:t>
            </a:r>
          </a:p>
          <a:p>
            <a:r>
              <a:rPr lang="en-US" dirty="0" err="1"/>
              <a:t>Kvam</a:t>
            </a:r>
            <a:r>
              <a:rPr lang="en-US" dirty="0"/>
              <a:t>, V. (2016). </a:t>
            </a:r>
            <a:r>
              <a:rPr lang="en-US" i="1" dirty="0" err="1"/>
              <a:t>Jakten</a:t>
            </a:r>
            <a:r>
              <a:rPr lang="en-US" i="1" dirty="0"/>
              <a:t> </a:t>
            </a:r>
            <a:r>
              <a:rPr lang="en-US" i="1" dirty="0" err="1"/>
              <a:t>på</a:t>
            </a:r>
            <a:r>
              <a:rPr lang="en-US" i="1" dirty="0"/>
              <a:t> den </a:t>
            </a:r>
            <a:r>
              <a:rPr lang="en-US" i="1" dirty="0" err="1"/>
              <a:t>gode</a:t>
            </a:r>
            <a:r>
              <a:rPr lang="en-US" i="1" dirty="0"/>
              <a:t> </a:t>
            </a:r>
            <a:r>
              <a:rPr lang="en-US" i="1" dirty="0" err="1"/>
              <a:t>skole</a:t>
            </a:r>
            <a:r>
              <a:rPr lang="en-US" i="1" dirty="0"/>
              <a:t> : </a:t>
            </a:r>
            <a:r>
              <a:rPr lang="en-US" i="1" dirty="0" err="1"/>
              <a:t>utdanningshistorie</a:t>
            </a:r>
            <a:r>
              <a:rPr lang="en-US" i="1" dirty="0"/>
              <a:t> for </a:t>
            </a:r>
            <a:r>
              <a:rPr lang="en-US" i="1" dirty="0" err="1"/>
              <a:t>lærere</a:t>
            </a:r>
            <a:r>
              <a:rPr lang="en-US" dirty="0"/>
              <a:t>. Oslo: </a:t>
            </a:r>
            <a:r>
              <a:rPr lang="en-US" dirty="0" err="1"/>
              <a:t>Universitetsforl</a:t>
            </a:r>
            <a:r>
              <a:rPr lang="en-US" dirty="0"/>
              <a:t>.</a:t>
            </a:r>
          </a:p>
          <a:p>
            <a:r>
              <a:rPr lang="en-US" dirty="0" err="1"/>
              <a:t>Molander</a:t>
            </a:r>
            <a:r>
              <a:rPr lang="en-US" dirty="0"/>
              <a:t>, A. &amp; </a:t>
            </a:r>
            <a:r>
              <a:rPr lang="en-US" dirty="0" err="1"/>
              <a:t>Smeby</a:t>
            </a:r>
            <a:r>
              <a:rPr lang="en-US" dirty="0"/>
              <a:t>, J.-C. (2013). </a:t>
            </a:r>
            <a:r>
              <a:rPr lang="en-US" i="1" dirty="0" err="1"/>
              <a:t>Profesjonsstudier</a:t>
            </a:r>
            <a:r>
              <a:rPr lang="en-US" i="1" dirty="0"/>
              <a:t> : 2</a:t>
            </a:r>
            <a:r>
              <a:rPr lang="en-US" dirty="0"/>
              <a:t> (bind 2). Oslo: </a:t>
            </a:r>
            <a:r>
              <a:rPr lang="en-US" dirty="0" err="1"/>
              <a:t>Universitetsforl</a:t>
            </a:r>
            <a:r>
              <a:rPr lang="en-US" dirty="0"/>
              <a:t>.</a:t>
            </a:r>
          </a:p>
          <a:p>
            <a:r>
              <a:rPr lang="en-US" dirty="0"/>
              <a:t>Nielsen, H. B. (2014). </a:t>
            </a:r>
            <a:r>
              <a:rPr lang="en-US" i="1" dirty="0" err="1"/>
              <a:t>Forskjeller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klassen</a:t>
            </a:r>
            <a:r>
              <a:rPr lang="en-US" i="1" dirty="0"/>
              <a:t> : </a:t>
            </a:r>
            <a:r>
              <a:rPr lang="en-US" i="1" dirty="0" err="1"/>
              <a:t>nye</a:t>
            </a:r>
            <a:r>
              <a:rPr lang="en-US" i="1" dirty="0"/>
              <a:t> </a:t>
            </a:r>
            <a:r>
              <a:rPr lang="en-US" i="1" dirty="0" err="1"/>
              <a:t>perspektiver</a:t>
            </a:r>
            <a:r>
              <a:rPr lang="en-US" i="1" dirty="0"/>
              <a:t> </a:t>
            </a:r>
            <a:r>
              <a:rPr lang="en-US" i="1" dirty="0" err="1"/>
              <a:t>på</a:t>
            </a:r>
            <a:r>
              <a:rPr lang="en-US" i="1" dirty="0"/>
              <a:t> </a:t>
            </a:r>
            <a:r>
              <a:rPr lang="en-US" i="1" dirty="0" err="1"/>
              <a:t>kjønn</a:t>
            </a:r>
            <a:r>
              <a:rPr lang="en-US" i="1" dirty="0"/>
              <a:t>, </a:t>
            </a:r>
            <a:r>
              <a:rPr lang="en-US" i="1" dirty="0" err="1"/>
              <a:t>klasse</a:t>
            </a:r>
            <a:r>
              <a:rPr lang="en-US" i="1" dirty="0"/>
              <a:t>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etnisitet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skolen</a:t>
            </a:r>
            <a:r>
              <a:rPr lang="en-US" dirty="0"/>
              <a:t>. Oslo: </a:t>
            </a:r>
            <a:r>
              <a:rPr lang="en-US" dirty="0" err="1"/>
              <a:t>Universitetsforl</a:t>
            </a:r>
            <a:r>
              <a:rPr lang="en-US" dirty="0"/>
              <a:t>.</a:t>
            </a:r>
          </a:p>
          <a:p>
            <a:r>
              <a:rPr lang="en-US" dirty="0"/>
              <a:t>von </a:t>
            </a:r>
            <a:r>
              <a:rPr lang="en-US" dirty="0" err="1"/>
              <a:t>Oettingen</a:t>
            </a:r>
            <a:r>
              <a:rPr lang="en-US" dirty="0"/>
              <a:t>, A. (2016). </a:t>
            </a:r>
            <a:r>
              <a:rPr lang="en-US" i="1" dirty="0" err="1"/>
              <a:t>Almen</a:t>
            </a:r>
            <a:r>
              <a:rPr lang="en-US" i="1" dirty="0"/>
              <a:t> </a:t>
            </a:r>
            <a:r>
              <a:rPr lang="en-US" i="1" dirty="0" err="1"/>
              <a:t>Didaktik</a:t>
            </a:r>
            <a:r>
              <a:rPr lang="en-US" dirty="0"/>
              <a:t>. </a:t>
            </a:r>
            <a:r>
              <a:rPr lang="en-US" dirty="0" err="1"/>
              <a:t>København</a:t>
            </a:r>
            <a:r>
              <a:rPr lang="en-US" dirty="0"/>
              <a:t>: Hans </a:t>
            </a:r>
            <a:r>
              <a:rPr lang="en-US" dirty="0" err="1"/>
              <a:t>Reitzels</a:t>
            </a:r>
            <a:r>
              <a:rPr lang="en-US" dirty="0"/>
              <a:t> </a:t>
            </a:r>
            <a:r>
              <a:rPr lang="en-US" dirty="0" err="1"/>
              <a:t>Forlag</a:t>
            </a:r>
            <a:r>
              <a:rPr lang="en-US" dirty="0"/>
              <a:t>.</a:t>
            </a:r>
          </a:p>
          <a:p>
            <a:r>
              <a:rPr lang="en-US" dirty="0"/>
              <a:t>Wahlström, N. (2015). </a:t>
            </a:r>
            <a:r>
              <a:rPr lang="en-US" i="1" dirty="0" err="1"/>
              <a:t>Läroplansteori</a:t>
            </a:r>
            <a:r>
              <a:rPr lang="en-US" i="1" dirty="0"/>
              <a:t> </a:t>
            </a:r>
            <a:r>
              <a:rPr lang="en-US" i="1" dirty="0" err="1"/>
              <a:t>och</a:t>
            </a:r>
            <a:r>
              <a:rPr lang="en-US" i="1" dirty="0"/>
              <a:t> </a:t>
            </a:r>
            <a:r>
              <a:rPr lang="en-US" i="1" dirty="0" err="1"/>
              <a:t>didaktik</a:t>
            </a:r>
            <a:r>
              <a:rPr lang="en-US" dirty="0"/>
              <a:t>. Stockholm: Liber.</a:t>
            </a:r>
          </a:p>
        </p:txBody>
      </p:sp>
    </p:spTree>
    <p:extLst>
      <p:ext uri="{BB962C8B-B14F-4D97-AF65-F5344CB8AC3E}">
        <p14:creationId xmlns:p14="http://schemas.microsoft.com/office/powerpoint/2010/main" val="393232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nb-NO" dirty="0" smtClean="0"/>
              <a:t>Andre ideer - innspill?</a:t>
            </a:r>
            <a:endParaRPr lang="en-US" dirty="0"/>
          </a:p>
        </p:txBody>
      </p:sp>
      <p:pic>
        <p:nvPicPr>
          <p:cNvPr id="6146" name="Picture 2" descr="C:\Users\kirstesi\AppData\Local\Microsoft\Windows\Temporary Internet Files\Content.IE5\P8OI12O1\ok-fingers-ok-dita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89040"/>
            <a:ext cx="3528392" cy="245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6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1284</Words>
  <Application>Microsoft Office PowerPoint</Application>
  <PresentationFormat>Skjermfremvisning (4:3)</PresentationFormat>
  <Paragraphs>148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Office Theme</vt:lpstr>
      <vt:lpstr>Bachelor i pedagogikk ved IPED Første året </vt:lpstr>
      <vt:lpstr>Førsteårsgruppen</vt:lpstr>
      <vt:lpstr>Bachelor IPED år 1</vt:lpstr>
      <vt:lpstr>Innføring i pedagogikk</vt:lpstr>
      <vt:lpstr>Obligatoriske oppgaver for begge emner (emneplanene)</vt:lpstr>
      <vt:lpstr>«Bestillingen» til gruppen</vt:lpstr>
      <vt:lpstr>PowerPoint-presentasjon</vt:lpstr>
      <vt:lpstr>PowerPoint-presentasjon</vt:lpstr>
      <vt:lpstr>Litteraturliste PED1001</vt:lpstr>
      <vt:lpstr>ExFac v/ Harald</vt:lpstr>
      <vt:lpstr>PED1002 Utdanning og danning</vt:lpstr>
      <vt:lpstr>Nye titler, historiske tekster + klassikere? </vt:lpstr>
      <vt:lpstr>Andre ideer - innspill?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Kirsten Sivesind</dc:creator>
  <cp:lastModifiedBy>Yngvild Dahl</cp:lastModifiedBy>
  <cp:revision>50</cp:revision>
  <dcterms:created xsi:type="dcterms:W3CDTF">2017-01-21T15:29:34Z</dcterms:created>
  <dcterms:modified xsi:type="dcterms:W3CDTF">2017-01-31T12:12:22Z</dcterms:modified>
</cp:coreProperties>
</file>