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1" r:id="rId4"/>
    <p:sldId id="259" r:id="rId5"/>
    <p:sldId id="263" r:id="rId6"/>
    <p:sldId id="260" r:id="rId7"/>
    <p:sldId id="257" r:id="rId8"/>
    <p:sldId id="258" r:id="rId9"/>
    <p:sldId id="264" r:id="rId10"/>
    <p:sldId id="267" r:id="rId11"/>
    <p:sldId id="272" r:id="rId12"/>
    <p:sldId id="268" r:id="rId13"/>
    <p:sldId id="271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Kjønn</a:t>
            </a:r>
            <a:r>
              <a:rPr lang="en-US" dirty="0"/>
              <a:t> 2023 BA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Kjønn 2023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33C-4217-A027-2154B78D30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33C-4217-A027-2154B78D30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33C-4217-A027-2154B78D30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33C-4217-A027-2154B78D30A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33C-4217-A027-2154B78D30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Annen kjønnsidentitet</c:v>
                </c:pt>
                <c:pt idx="1">
                  <c:v>Kvinne</c:v>
                </c:pt>
                <c:pt idx="2">
                  <c:v>Mann</c:v>
                </c:pt>
                <c:pt idx="3">
                  <c:v>Ønsker ikke å svare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1.1535048802129548E-2</c:v>
                </c:pt>
                <c:pt idx="1">
                  <c:v>0.44986690328305234</c:v>
                </c:pt>
                <c:pt idx="2">
                  <c:v>0.53238686779059452</c:v>
                </c:pt>
                <c:pt idx="3">
                  <c:v>6.2111801242236021E-3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75-4642-B4FC-B9EE3EAD7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Kjønn MA (NB! IFI)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A9-4939-B228-C81864D94D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A9-4939-B228-C81864D94D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A9-4939-B228-C81864D94D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A9-4939-B228-C81864D94D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Annen kjønnsidentitet</c:v>
                </c:pt>
                <c:pt idx="1">
                  <c:v>Kvinne</c:v>
                </c:pt>
                <c:pt idx="2">
                  <c:v>Mann</c:v>
                </c:pt>
                <c:pt idx="3">
                  <c:v>Ønsker ikke svare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0.01</c:v>
                </c:pt>
                <c:pt idx="1">
                  <c:v>0.32</c:v>
                </c:pt>
                <c:pt idx="2">
                  <c:v>0.66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A9-4939-B228-C81864D94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Alder</a:t>
            </a:r>
            <a:r>
              <a:rPr lang="en-US" baseline="0" dirty="0"/>
              <a:t> BA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90-4822-814A-23F22EE83B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E90-4822-814A-23F22EE83B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90-4822-814A-23F22EE83B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E90-4822-814A-23F22EE83B0F}"/>
              </c:ext>
            </c:extLst>
          </c:dPt>
          <c:dPt>
            <c:idx val="4"/>
            <c:bubble3D val="0"/>
            <c:explosion val="23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90-4822-814A-23F22EE83B0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90-4822-814A-23F22EE83B0F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90-4822-814A-23F22EE83B0F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90-4822-814A-23F22EE83B0F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90-4822-814A-23F22EE83B0F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90-4822-814A-23F22EE83B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over 30</c:v>
                </c:pt>
                <c:pt idx="1">
                  <c:v>27 -30 år</c:v>
                </c:pt>
                <c:pt idx="2">
                  <c:v>23 - 26 år</c:v>
                </c:pt>
                <c:pt idx="3">
                  <c:v>20 - 22 år</c:v>
                </c:pt>
                <c:pt idx="4">
                  <c:v>18 - 19 år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0.06</c:v>
                </c:pt>
                <c:pt idx="1">
                  <c:v>0.08</c:v>
                </c:pt>
                <c:pt idx="2">
                  <c:v>0.18</c:v>
                </c:pt>
                <c:pt idx="3">
                  <c:v>0.38</c:v>
                </c:pt>
                <c:pt idx="4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0-4822-814A-23F22EE83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Nivå 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C6-40DE-8D1A-5E94127B99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C6-40DE-8D1A-5E94127B99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C6-40DE-8D1A-5E94127B99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C6-40DE-8D1A-5E94127B99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0C6-40DE-8D1A-5E94127B99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Enkeltemner</c:v>
                </c:pt>
                <c:pt idx="1">
                  <c:v>Årsstudium</c:v>
                </c:pt>
                <c:pt idx="2">
                  <c:v>Bachelorgrad</c:v>
                </c:pt>
                <c:pt idx="3">
                  <c:v>Mastergrad</c:v>
                </c:pt>
                <c:pt idx="4">
                  <c:v>PhD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0.23699999999999999</c:v>
                </c:pt>
                <c:pt idx="1">
                  <c:v>0.19800000000000001</c:v>
                </c:pt>
                <c:pt idx="2">
                  <c:v>0.39600000000000002</c:v>
                </c:pt>
                <c:pt idx="3">
                  <c:v>0.16500000000000001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6-4366-88B9-425A901B1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92-43B8-A875-254B3C1348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92-43B8-A875-254B3C1348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92-43B8-A875-254B3C13487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92-43B8-A875-254B3C13487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92-43B8-A875-254B3C1348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Enkeltemner</c:v>
                </c:pt>
                <c:pt idx="1">
                  <c:v>Årsstudium</c:v>
                </c:pt>
                <c:pt idx="2">
                  <c:v>Bachelorgrad</c:v>
                </c:pt>
                <c:pt idx="3">
                  <c:v>Mastergrad</c:v>
                </c:pt>
                <c:pt idx="4">
                  <c:v>PhD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0.16</c:v>
                </c:pt>
                <c:pt idx="1">
                  <c:v>0.16</c:v>
                </c:pt>
                <c:pt idx="2">
                  <c:v>0.44</c:v>
                </c:pt>
                <c:pt idx="3">
                  <c:v>0.24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5A-43FA-85FC-B709AAF87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 om å fullføre 2022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E2-4282-BF71-643CB20A416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E2-4282-BF71-643CB20A416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E2-4282-BF71-643CB20A416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E2-4282-BF71-643CB20A41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Usikker</c:v>
                </c:pt>
                <c:pt idx="1">
                  <c:v>Fullføre hele</c:v>
                </c:pt>
                <c:pt idx="2">
                  <c:v>Deler for faglig oppdatering</c:v>
                </c:pt>
                <c:pt idx="3">
                  <c:v>Deler for videre utdanning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0.1593</c:v>
                </c:pt>
                <c:pt idx="1">
                  <c:v>0.74809999999999999</c:v>
                </c:pt>
                <c:pt idx="2">
                  <c:v>1.9400000000000001E-2</c:v>
                </c:pt>
                <c:pt idx="3">
                  <c:v>7.3200000000000001E-2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0-438C-BE72-5ABC87FC87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om å fullføre 2023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Usikker</c:v>
                </c:pt>
                <c:pt idx="1">
                  <c:v>Fullføre hele</c:v>
                </c:pt>
                <c:pt idx="2">
                  <c:v>Deler for faglig oppdatering</c:v>
                </c:pt>
                <c:pt idx="3">
                  <c:v>Deler for videre utdanning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0.19</c:v>
                </c:pt>
                <c:pt idx="1">
                  <c:v>0.7</c:v>
                </c:pt>
                <c:pt idx="2">
                  <c:v>0.03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3F4-44BB-BA60-F8B317045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99511432"/>
        <c:axId val="499517336"/>
      </c:barChart>
      <c:catAx>
        <c:axId val="499511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9517336"/>
        <c:crosses val="autoZero"/>
        <c:auto val="1"/>
        <c:lblAlgn val="ctr"/>
        <c:lblOffset val="100"/>
        <c:noMultiLvlLbl val="0"/>
      </c:catAx>
      <c:valAx>
        <c:axId val="49951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951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Jobbe BA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74-4F9F-B1C4-49D5538FC4E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74-4F9F-B1C4-49D5538FC4E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74-4F9F-B1C4-49D5538FC4E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274-4F9F-B1C4-49D5538FC4E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274-4F9F-B1C4-49D5538FC4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10-15 timer per uke</c:v>
                </c:pt>
                <c:pt idx="1">
                  <c:v>5-10 timer per uke</c:v>
                </c:pt>
                <c:pt idx="2">
                  <c:v>Jeg skal ikke jobbe ved siden av</c:v>
                </c:pt>
                <c:pt idx="3">
                  <c:v>Mer enn 15 timer per uke</c:v>
                </c:pt>
                <c:pt idx="4">
                  <c:v>Mindre enn 5 timer per uke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</c:v>
                </c:pt>
                <c:pt idx="1">
                  <c:v>0.36</c:v>
                </c:pt>
                <c:pt idx="2">
                  <c:v>0.2</c:v>
                </c:pt>
                <c:pt idx="3">
                  <c:v>0.12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7-49F5-A6DF-82D4F818C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Jobbe MA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4C-4756-9520-290019640D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4C-4756-9520-290019640D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4C-4756-9520-290019640D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4C-4756-9520-290019640D3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D4C-4756-9520-290019640D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10-15 timer per uke</c:v>
                </c:pt>
                <c:pt idx="1">
                  <c:v>5-10 timer per uke</c:v>
                </c:pt>
                <c:pt idx="2">
                  <c:v>Jeg skal ikke jobbe ved siden av</c:v>
                </c:pt>
                <c:pt idx="3">
                  <c:v>Mer enn 15 timer per uke</c:v>
                </c:pt>
                <c:pt idx="4">
                  <c:v>Mindre enn 5 timer per uke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</c:v>
                </c:pt>
                <c:pt idx="1">
                  <c:v>0.36</c:v>
                </c:pt>
                <c:pt idx="2">
                  <c:v>0.2</c:v>
                </c:pt>
                <c:pt idx="3">
                  <c:v>0.12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4C-4756-9520-290019640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05-4645-A9CC-9BF92915EA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05-4645-A9CC-9BF92915EA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05-4645-A9CC-9BF92915EAA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05-4645-A9CC-9BF92915EA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Full studieprogresjon</c:v>
                </c:pt>
                <c:pt idx="1">
                  <c:v>Mindre enn full studieprogresjon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0.93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0-4143-97AB-0F6EB2BD5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Master (IFI)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C9-4868-B6A0-547EAB8F12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C9-4868-B6A0-547EAB8F12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C9-4868-B6A0-547EAB8F12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CC9-4868-B6A0-547EAB8F12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Full studieprogresjon</c:v>
                </c:pt>
                <c:pt idx="1">
                  <c:v>Mindre enn fullstudieprogresjon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0.89</c:v>
                </c:pt>
                <c:pt idx="1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C9-4868-B6A0-547EAB8F1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Prosentandel som har som ett av sine 5 valg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Medstudenter</c:v>
                </c:pt>
                <c:pt idx="1">
                  <c:v>Studentmiljø og foreninger</c:v>
                </c:pt>
                <c:pt idx="2">
                  <c:v>Undervisere</c:v>
                </c:pt>
                <c:pt idx="3">
                  <c:v>Byen</c:v>
                </c:pt>
                <c:pt idx="4">
                  <c:v>Campus</c:v>
                </c:pt>
                <c:pt idx="5">
                  <c:v>Faginnholdet</c:v>
                </c:pt>
                <c:pt idx="6">
                  <c:v>Hva studiet forventer</c:v>
                </c:pt>
                <c:pt idx="7">
                  <c:v>Lære god studieteknikk</c:v>
                </c:pt>
                <c:pt idx="8">
                  <c:v>Karrieremuligheter</c:v>
                </c:pt>
                <c:pt idx="9">
                  <c:v>Hjelp til registrering og oppmelding</c:v>
                </c:pt>
                <c:pt idx="10">
                  <c:v>Vet ikke / ingen av disse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0.8</c:v>
                </c:pt>
                <c:pt idx="1">
                  <c:v>0.49</c:v>
                </c:pt>
                <c:pt idx="2">
                  <c:v>0.24</c:v>
                </c:pt>
                <c:pt idx="3">
                  <c:v>0.09</c:v>
                </c:pt>
                <c:pt idx="4">
                  <c:v>0.49</c:v>
                </c:pt>
                <c:pt idx="5">
                  <c:v>0.61</c:v>
                </c:pt>
                <c:pt idx="6">
                  <c:v>0.36</c:v>
                </c:pt>
                <c:pt idx="7">
                  <c:v>0.31</c:v>
                </c:pt>
                <c:pt idx="8">
                  <c:v>0.28999999999999998</c:v>
                </c:pt>
                <c:pt idx="9">
                  <c:v>0.28000000000000003</c:v>
                </c:pt>
                <c:pt idx="1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D3-4529-B537-0E784C0258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Medstudenter</c:v>
                </c:pt>
                <c:pt idx="1">
                  <c:v>Studentmiljø og foreninger</c:v>
                </c:pt>
                <c:pt idx="2">
                  <c:v>Undervisere</c:v>
                </c:pt>
                <c:pt idx="3">
                  <c:v>Byen</c:v>
                </c:pt>
                <c:pt idx="4">
                  <c:v>Campus</c:v>
                </c:pt>
                <c:pt idx="5">
                  <c:v>Faginnholdet</c:v>
                </c:pt>
                <c:pt idx="6">
                  <c:v>Hva studiet forventer</c:v>
                </c:pt>
                <c:pt idx="7">
                  <c:v>Lære god studieteknikk</c:v>
                </c:pt>
                <c:pt idx="8">
                  <c:v>Karrieremuligheter</c:v>
                </c:pt>
                <c:pt idx="9">
                  <c:v>Hjelp til registrering og oppmelding</c:v>
                </c:pt>
                <c:pt idx="10">
                  <c:v>Vet ikke / ingen av disse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F0D3-4529-B537-0E784C0258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Medstudenter</c:v>
                </c:pt>
                <c:pt idx="1">
                  <c:v>Studentmiljø og foreninger</c:v>
                </c:pt>
                <c:pt idx="2">
                  <c:v>Undervisere</c:v>
                </c:pt>
                <c:pt idx="3">
                  <c:v>Byen</c:v>
                </c:pt>
                <c:pt idx="4">
                  <c:v>Campus</c:v>
                </c:pt>
                <c:pt idx="5">
                  <c:v>Faginnholdet</c:v>
                </c:pt>
                <c:pt idx="6">
                  <c:v>Hva studiet forventer</c:v>
                </c:pt>
                <c:pt idx="7">
                  <c:v>Lære god studieteknikk</c:v>
                </c:pt>
                <c:pt idx="8">
                  <c:v>Karrieremuligheter</c:v>
                </c:pt>
                <c:pt idx="9">
                  <c:v>Hjelp til registrering og oppmelding</c:v>
                </c:pt>
                <c:pt idx="10">
                  <c:v>Vet ikke / ingen av disse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F0D3-4529-B537-0E784C025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08776"/>
        <c:axId val="403308120"/>
      </c:barChart>
      <c:catAx>
        <c:axId val="40330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3308120"/>
        <c:crosses val="autoZero"/>
        <c:auto val="1"/>
        <c:lblAlgn val="ctr"/>
        <c:lblOffset val="100"/>
        <c:noMultiLvlLbl val="0"/>
      </c:catAx>
      <c:valAx>
        <c:axId val="40330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3308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Prosentandel som har som ett av sine 5 valg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Medstudenter</c:v>
                </c:pt>
                <c:pt idx="1">
                  <c:v>Studentmiljø og foreninger</c:v>
                </c:pt>
                <c:pt idx="2">
                  <c:v>Undervisere</c:v>
                </c:pt>
                <c:pt idx="3">
                  <c:v>Byen</c:v>
                </c:pt>
                <c:pt idx="4">
                  <c:v>Campus</c:v>
                </c:pt>
                <c:pt idx="5">
                  <c:v>Faginnholdet</c:v>
                </c:pt>
                <c:pt idx="6">
                  <c:v>Hva studiet forventer</c:v>
                </c:pt>
                <c:pt idx="7">
                  <c:v>Lære god studieteknikk</c:v>
                </c:pt>
                <c:pt idx="8">
                  <c:v>Karrieremuligheter</c:v>
                </c:pt>
                <c:pt idx="9">
                  <c:v>Hjelp til registrering og oppmelding</c:v>
                </c:pt>
                <c:pt idx="10">
                  <c:v>Vet ikke / ingen av disse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0.8</c:v>
                </c:pt>
                <c:pt idx="1">
                  <c:v>0.49</c:v>
                </c:pt>
                <c:pt idx="2">
                  <c:v>0.24</c:v>
                </c:pt>
                <c:pt idx="3">
                  <c:v>0.09</c:v>
                </c:pt>
                <c:pt idx="4">
                  <c:v>0.49</c:v>
                </c:pt>
                <c:pt idx="5">
                  <c:v>0.61</c:v>
                </c:pt>
                <c:pt idx="6">
                  <c:v>0.36</c:v>
                </c:pt>
                <c:pt idx="7">
                  <c:v>0.31</c:v>
                </c:pt>
                <c:pt idx="8">
                  <c:v>0.28999999999999998</c:v>
                </c:pt>
                <c:pt idx="9">
                  <c:v>0.28000000000000003</c:v>
                </c:pt>
                <c:pt idx="1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D3-4529-B537-0E784C0258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Medstudenter</c:v>
                </c:pt>
                <c:pt idx="1">
                  <c:v>Studentmiljø og foreninger</c:v>
                </c:pt>
                <c:pt idx="2">
                  <c:v>Undervisere</c:v>
                </c:pt>
                <c:pt idx="3">
                  <c:v>Byen</c:v>
                </c:pt>
                <c:pt idx="4">
                  <c:v>Campus</c:v>
                </c:pt>
                <c:pt idx="5">
                  <c:v>Faginnholdet</c:v>
                </c:pt>
                <c:pt idx="6">
                  <c:v>Hva studiet forventer</c:v>
                </c:pt>
                <c:pt idx="7">
                  <c:v>Lære god studieteknikk</c:v>
                </c:pt>
                <c:pt idx="8">
                  <c:v>Karrieremuligheter</c:v>
                </c:pt>
                <c:pt idx="9">
                  <c:v>Hjelp til registrering og oppmelding</c:v>
                </c:pt>
                <c:pt idx="10">
                  <c:v>Vet ikke / ingen av disse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0.76</c:v>
                </c:pt>
                <c:pt idx="1">
                  <c:v>0.32</c:v>
                </c:pt>
                <c:pt idx="2">
                  <c:v>0.37</c:v>
                </c:pt>
                <c:pt idx="3">
                  <c:v>0.03</c:v>
                </c:pt>
                <c:pt idx="4">
                  <c:v>0.21</c:v>
                </c:pt>
                <c:pt idx="5">
                  <c:v>0.79</c:v>
                </c:pt>
                <c:pt idx="6">
                  <c:v>0.59</c:v>
                </c:pt>
                <c:pt idx="7">
                  <c:v>0.26</c:v>
                </c:pt>
                <c:pt idx="8">
                  <c:v>0.46</c:v>
                </c:pt>
                <c:pt idx="9">
                  <c:v>0.15</c:v>
                </c:pt>
                <c:pt idx="1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D3-4529-B537-0E784C0258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Medstudenter</c:v>
                </c:pt>
                <c:pt idx="1">
                  <c:v>Studentmiljø og foreninger</c:v>
                </c:pt>
                <c:pt idx="2">
                  <c:v>Undervisere</c:v>
                </c:pt>
                <c:pt idx="3">
                  <c:v>Byen</c:v>
                </c:pt>
                <c:pt idx="4">
                  <c:v>Campus</c:v>
                </c:pt>
                <c:pt idx="5">
                  <c:v>Faginnholdet</c:v>
                </c:pt>
                <c:pt idx="6">
                  <c:v>Hva studiet forventer</c:v>
                </c:pt>
                <c:pt idx="7">
                  <c:v>Lære god studieteknikk</c:v>
                </c:pt>
                <c:pt idx="8">
                  <c:v>Karrieremuligheter</c:v>
                </c:pt>
                <c:pt idx="9">
                  <c:v>Hjelp til registrering og oppmelding</c:v>
                </c:pt>
                <c:pt idx="10">
                  <c:v>Vet ikke / ingen av disse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F0D3-4529-B537-0E784C025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08776"/>
        <c:axId val="403308120"/>
      </c:barChart>
      <c:catAx>
        <c:axId val="40330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3308120"/>
        <c:crosses val="autoZero"/>
        <c:auto val="1"/>
        <c:lblAlgn val="ctr"/>
        <c:lblOffset val="100"/>
        <c:noMultiLvlLbl val="0"/>
      </c:catAx>
      <c:valAx>
        <c:axId val="40330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3308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Sosiale medier </c:v>
                </c:pt>
                <c:pt idx="1">
                  <c:v>Informasjon på UiO.no</c:v>
                </c:pt>
                <c:pt idx="2">
                  <c:v>Video på UiO.no</c:v>
                </c:pt>
                <c:pt idx="3">
                  <c:v>Karriereintervjuer eller intervjuer på uio.no</c:v>
                </c:pt>
                <c:pt idx="4">
                  <c:v>Utdanning.no</c:v>
                </c:pt>
                <c:pt idx="5">
                  <c:v>Andre studentportaler som studenttorget.no</c:v>
                </c:pt>
                <c:pt idx="6">
                  <c:v>Reklame fra UiO på nettsteder som msn.no og vg.no</c:v>
                </c:pt>
                <c:pt idx="7">
                  <c:v>Omtale i aviser, radio og tv</c:v>
                </c:pt>
                <c:pt idx="8">
                  <c:v>Utdanningsmesse</c:v>
                </c:pt>
                <c:pt idx="9">
                  <c:v>Åpen Dag på UIO</c:v>
                </c:pt>
                <c:pt idx="10">
                  <c:v>Besøk fra UiO på min skole </c:v>
                </c:pt>
                <c:pt idx="11">
                  <c:v>Besøk på UiO med klassen min</c:v>
                </c:pt>
                <c:pt idx="12">
                  <c:v>Jenter &amp; teknologi, Gutter og Livsvitenskap, Ungforsk eller annet arrangement med ansatte eller studenter fra UiO</c:v>
                </c:pt>
                <c:pt idx="13">
                  <c:v>Venner eller familie</c:v>
                </c:pt>
                <c:pt idx="14">
                  <c:v>Lærer eller rådgiver på skolen </c:v>
                </c:pt>
                <c:pt idx="15">
                  <c:v>Direkte kontakt med UiO (telefon eller epost)</c:v>
                </c:pt>
                <c:pt idx="16">
                  <c:v>Annet</c:v>
                </c:pt>
                <c:pt idx="17">
                  <c:v>Husker ikke</c:v>
                </c:pt>
              </c:strCache>
            </c:strRef>
          </c:cat>
          <c:val>
            <c:numRef>
              <c:f>Sheet1!$B$2:$B$19</c:f>
              <c:numCache>
                <c:formatCode>0%</c:formatCode>
                <c:ptCount val="18"/>
                <c:pt idx="0">
                  <c:v>0.1</c:v>
                </c:pt>
                <c:pt idx="1">
                  <c:v>0.61</c:v>
                </c:pt>
                <c:pt idx="2">
                  <c:v>0.05</c:v>
                </c:pt>
                <c:pt idx="3">
                  <c:v>0.04</c:v>
                </c:pt>
                <c:pt idx="4">
                  <c:v>0.28000000000000003</c:v>
                </c:pt>
                <c:pt idx="5">
                  <c:v>0.02</c:v>
                </c:pt>
                <c:pt idx="6">
                  <c:v>0</c:v>
                </c:pt>
                <c:pt idx="7">
                  <c:v>0.02</c:v>
                </c:pt>
                <c:pt idx="8">
                  <c:v>0.03</c:v>
                </c:pt>
                <c:pt idx="9">
                  <c:v>0.11</c:v>
                </c:pt>
                <c:pt idx="10">
                  <c:v>0.06</c:v>
                </c:pt>
                <c:pt idx="11">
                  <c:v>0.03</c:v>
                </c:pt>
                <c:pt idx="12">
                  <c:v>0.02</c:v>
                </c:pt>
                <c:pt idx="13">
                  <c:v>0.34</c:v>
                </c:pt>
                <c:pt idx="14">
                  <c:v>0.08</c:v>
                </c:pt>
                <c:pt idx="15">
                  <c:v>0.02</c:v>
                </c:pt>
                <c:pt idx="16">
                  <c:v>0.08</c:v>
                </c:pt>
                <c:pt idx="1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8F-452C-A4D5-54DA6989F5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Sosiale medier </c:v>
                </c:pt>
                <c:pt idx="1">
                  <c:v>Informasjon på UiO.no</c:v>
                </c:pt>
                <c:pt idx="2">
                  <c:v>Video på UiO.no</c:v>
                </c:pt>
                <c:pt idx="3">
                  <c:v>Karriereintervjuer eller intervjuer på uio.no</c:v>
                </c:pt>
                <c:pt idx="4">
                  <c:v>Utdanning.no</c:v>
                </c:pt>
                <c:pt idx="5">
                  <c:v>Andre studentportaler som studenttorget.no</c:v>
                </c:pt>
                <c:pt idx="6">
                  <c:v>Reklame fra UiO på nettsteder som msn.no og vg.no</c:v>
                </c:pt>
                <c:pt idx="7">
                  <c:v>Omtale i aviser, radio og tv</c:v>
                </c:pt>
                <c:pt idx="8">
                  <c:v>Utdanningsmesse</c:v>
                </c:pt>
                <c:pt idx="9">
                  <c:v>Åpen Dag på UIO</c:v>
                </c:pt>
                <c:pt idx="10">
                  <c:v>Besøk fra UiO på min skole </c:v>
                </c:pt>
                <c:pt idx="11">
                  <c:v>Besøk på UiO med klassen min</c:v>
                </c:pt>
                <c:pt idx="12">
                  <c:v>Jenter &amp; teknologi, Gutter og Livsvitenskap, Ungforsk eller annet arrangement med ansatte eller studenter fra UiO</c:v>
                </c:pt>
                <c:pt idx="13">
                  <c:v>Venner eller familie</c:v>
                </c:pt>
                <c:pt idx="14">
                  <c:v>Lærer eller rådgiver på skolen </c:v>
                </c:pt>
                <c:pt idx="15">
                  <c:v>Direkte kontakt med UiO (telefon eller epost)</c:v>
                </c:pt>
                <c:pt idx="16">
                  <c:v>Annet</c:v>
                </c:pt>
                <c:pt idx="17">
                  <c:v>Husker ikke</c:v>
                </c:pt>
              </c:strCache>
            </c:strRef>
          </c:cat>
          <c:val>
            <c:numRef>
              <c:f>Sheet1!$C$2:$C$19</c:f>
              <c:numCache>
                <c:formatCode>General</c:formatCode>
                <c:ptCount val="18"/>
              </c:numCache>
            </c:numRef>
          </c:val>
          <c:extLst>
            <c:ext xmlns:c16="http://schemas.microsoft.com/office/drawing/2014/chart" uri="{C3380CC4-5D6E-409C-BE32-E72D297353CC}">
              <c16:uniqueId val="{00000001-278F-452C-A4D5-54DA6989F5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Sosiale medier </c:v>
                </c:pt>
                <c:pt idx="1">
                  <c:v>Informasjon på UiO.no</c:v>
                </c:pt>
                <c:pt idx="2">
                  <c:v>Video på UiO.no</c:v>
                </c:pt>
                <c:pt idx="3">
                  <c:v>Karriereintervjuer eller intervjuer på uio.no</c:v>
                </c:pt>
                <c:pt idx="4">
                  <c:v>Utdanning.no</c:v>
                </c:pt>
                <c:pt idx="5">
                  <c:v>Andre studentportaler som studenttorget.no</c:v>
                </c:pt>
                <c:pt idx="6">
                  <c:v>Reklame fra UiO på nettsteder som msn.no og vg.no</c:v>
                </c:pt>
                <c:pt idx="7">
                  <c:v>Omtale i aviser, radio og tv</c:v>
                </c:pt>
                <c:pt idx="8">
                  <c:v>Utdanningsmesse</c:v>
                </c:pt>
                <c:pt idx="9">
                  <c:v>Åpen Dag på UIO</c:v>
                </c:pt>
                <c:pt idx="10">
                  <c:v>Besøk fra UiO på min skole </c:v>
                </c:pt>
                <c:pt idx="11">
                  <c:v>Besøk på UiO med klassen min</c:v>
                </c:pt>
                <c:pt idx="12">
                  <c:v>Jenter &amp; teknologi, Gutter og Livsvitenskap, Ungforsk eller annet arrangement med ansatte eller studenter fra UiO</c:v>
                </c:pt>
                <c:pt idx="13">
                  <c:v>Venner eller familie</c:v>
                </c:pt>
                <c:pt idx="14">
                  <c:v>Lærer eller rådgiver på skolen </c:v>
                </c:pt>
                <c:pt idx="15">
                  <c:v>Direkte kontakt med UiO (telefon eller epost)</c:v>
                </c:pt>
                <c:pt idx="16">
                  <c:v>Annet</c:v>
                </c:pt>
                <c:pt idx="17">
                  <c:v>Husker ikke</c:v>
                </c:pt>
              </c:strCache>
            </c:strRef>
          </c:cat>
          <c:val>
            <c:numRef>
              <c:f>Sheet1!$D$2:$D$19</c:f>
              <c:numCache>
                <c:formatCode>General</c:formatCode>
                <c:ptCount val="18"/>
              </c:numCache>
            </c:numRef>
          </c:val>
          <c:extLst>
            <c:ext xmlns:c16="http://schemas.microsoft.com/office/drawing/2014/chart" uri="{C3380CC4-5D6E-409C-BE32-E72D297353CC}">
              <c16:uniqueId val="{00000002-278F-452C-A4D5-54DA6989F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4143936"/>
        <c:axId val="494143608"/>
      </c:barChart>
      <c:catAx>
        <c:axId val="49414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4143608"/>
        <c:crosses val="autoZero"/>
        <c:auto val="1"/>
        <c:lblAlgn val="ctr"/>
        <c:lblOffset val="100"/>
        <c:noMultiLvlLbl val="0"/>
      </c:catAx>
      <c:valAx>
        <c:axId val="49414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4143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Sosiale medier </c:v>
                </c:pt>
                <c:pt idx="1">
                  <c:v>Informasjon på UiO.no</c:v>
                </c:pt>
                <c:pt idx="2">
                  <c:v>Video på UiO.no</c:v>
                </c:pt>
                <c:pt idx="3">
                  <c:v>Karriereintervjuer eller intervjuer på uio.no</c:v>
                </c:pt>
                <c:pt idx="4">
                  <c:v>Utdanning.no</c:v>
                </c:pt>
                <c:pt idx="5">
                  <c:v>Andre studentportaler som studenttorget.no</c:v>
                </c:pt>
                <c:pt idx="6">
                  <c:v>Reklame fra UiO på nettsteder som msn.no og vg.no</c:v>
                </c:pt>
                <c:pt idx="7">
                  <c:v>Omtale i aviser, radio og tv</c:v>
                </c:pt>
                <c:pt idx="8">
                  <c:v>Utdanningsmesse</c:v>
                </c:pt>
                <c:pt idx="9">
                  <c:v>Åpen Dag på UIO</c:v>
                </c:pt>
                <c:pt idx="10">
                  <c:v>Besøk fra UiO på min skole </c:v>
                </c:pt>
                <c:pt idx="11">
                  <c:v>Besøk på UiO med klassen min</c:v>
                </c:pt>
                <c:pt idx="12">
                  <c:v>Jenter &amp; teknologi, Gutter og Livsvitenskap, Ungforsk eller annet arrangement med ansatte eller studenter fra UiO</c:v>
                </c:pt>
                <c:pt idx="13">
                  <c:v>Venner eller familie</c:v>
                </c:pt>
                <c:pt idx="14">
                  <c:v>Lærer eller rådgiver på skolen </c:v>
                </c:pt>
                <c:pt idx="15">
                  <c:v>Direkte kontakt med UiO (telefon eller epost)</c:v>
                </c:pt>
                <c:pt idx="16">
                  <c:v>Annet</c:v>
                </c:pt>
                <c:pt idx="17">
                  <c:v>Husker ikke</c:v>
                </c:pt>
              </c:strCache>
            </c:strRef>
          </c:cat>
          <c:val>
            <c:numRef>
              <c:f>Sheet1!$B$2:$B$19</c:f>
              <c:numCache>
                <c:formatCode>0%</c:formatCode>
                <c:ptCount val="18"/>
                <c:pt idx="0">
                  <c:v>0.1</c:v>
                </c:pt>
                <c:pt idx="1">
                  <c:v>0.61</c:v>
                </c:pt>
                <c:pt idx="2">
                  <c:v>0.05</c:v>
                </c:pt>
                <c:pt idx="3">
                  <c:v>0.04</c:v>
                </c:pt>
                <c:pt idx="4">
                  <c:v>0.28000000000000003</c:v>
                </c:pt>
                <c:pt idx="5">
                  <c:v>0.02</c:v>
                </c:pt>
                <c:pt idx="6">
                  <c:v>0</c:v>
                </c:pt>
                <c:pt idx="7">
                  <c:v>0.02</c:v>
                </c:pt>
                <c:pt idx="8">
                  <c:v>0.03</c:v>
                </c:pt>
                <c:pt idx="9">
                  <c:v>0.11</c:v>
                </c:pt>
                <c:pt idx="10">
                  <c:v>0.06</c:v>
                </c:pt>
                <c:pt idx="11">
                  <c:v>0.03</c:v>
                </c:pt>
                <c:pt idx="12">
                  <c:v>0.02</c:v>
                </c:pt>
                <c:pt idx="13">
                  <c:v>0.34</c:v>
                </c:pt>
                <c:pt idx="14">
                  <c:v>0.08</c:v>
                </c:pt>
                <c:pt idx="15">
                  <c:v>0.02</c:v>
                </c:pt>
                <c:pt idx="16">
                  <c:v>0.08</c:v>
                </c:pt>
                <c:pt idx="1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8F-452C-A4D5-54DA6989F5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Sosiale medier </c:v>
                </c:pt>
                <c:pt idx="1">
                  <c:v>Informasjon på UiO.no</c:v>
                </c:pt>
                <c:pt idx="2">
                  <c:v>Video på UiO.no</c:v>
                </c:pt>
                <c:pt idx="3">
                  <c:v>Karriereintervjuer eller intervjuer på uio.no</c:v>
                </c:pt>
                <c:pt idx="4">
                  <c:v>Utdanning.no</c:v>
                </c:pt>
                <c:pt idx="5">
                  <c:v>Andre studentportaler som studenttorget.no</c:v>
                </c:pt>
                <c:pt idx="6">
                  <c:v>Reklame fra UiO på nettsteder som msn.no og vg.no</c:v>
                </c:pt>
                <c:pt idx="7">
                  <c:v>Omtale i aviser, radio og tv</c:v>
                </c:pt>
                <c:pt idx="8">
                  <c:v>Utdanningsmesse</c:v>
                </c:pt>
                <c:pt idx="9">
                  <c:v>Åpen Dag på UIO</c:v>
                </c:pt>
                <c:pt idx="10">
                  <c:v>Besøk fra UiO på min skole </c:v>
                </c:pt>
                <c:pt idx="11">
                  <c:v>Besøk på UiO med klassen min</c:v>
                </c:pt>
                <c:pt idx="12">
                  <c:v>Jenter &amp; teknologi, Gutter og Livsvitenskap, Ungforsk eller annet arrangement med ansatte eller studenter fra UiO</c:v>
                </c:pt>
                <c:pt idx="13">
                  <c:v>Venner eller familie</c:v>
                </c:pt>
                <c:pt idx="14">
                  <c:v>Lærer eller rådgiver på skolen </c:v>
                </c:pt>
                <c:pt idx="15">
                  <c:v>Direkte kontakt med UiO (telefon eller epost)</c:v>
                </c:pt>
                <c:pt idx="16">
                  <c:v>Annet</c:v>
                </c:pt>
                <c:pt idx="17">
                  <c:v>Husker ikke</c:v>
                </c:pt>
              </c:strCache>
            </c:strRef>
          </c:cat>
          <c:val>
            <c:numRef>
              <c:f>Sheet1!$C$2:$C$19</c:f>
              <c:numCache>
                <c:formatCode>0%</c:formatCode>
                <c:ptCount val="18"/>
                <c:pt idx="0">
                  <c:v>0.09</c:v>
                </c:pt>
                <c:pt idx="1">
                  <c:v>0.65</c:v>
                </c:pt>
                <c:pt idx="2">
                  <c:v>0.04</c:v>
                </c:pt>
                <c:pt idx="3">
                  <c:v>0.04</c:v>
                </c:pt>
                <c:pt idx="4">
                  <c:v>7.0000000000000007E-2</c:v>
                </c:pt>
                <c:pt idx="5">
                  <c:v>0.02</c:v>
                </c:pt>
                <c:pt idx="6">
                  <c:v>0</c:v>
                </c:pt>
                <c:pt idx="7">
                  <c:v>0.01</c:v>
                </c:pt>
                <c:pt idx="8">
                  <c:v>0.02</c:v>
                </c:pt>
                <c:pt idx="9">
                  <c:v>0.03</c:v>
                </c:pt>
                <c:pt idx="12">
                  <c:v>0.01</c:v>
                </c:pt>
                <c:pt idx="13">
                  <c:v>0.28999999999999998</c:v>
                </c:pt>
                <c:pt idx="14">
                  <c:v>0.16</c:v>
                </c:pt>
                <c:pt idx="15">
                  <c:v>0.04</c:v>
                </c:pt>
                <c:pt idx="16">
                  <c:v>7.0000000000000007E-2</c:v>
                </c:pt>
                <c:pt idx="17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8F-452C-A4D5-54DA6989F5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Sosiale medier </c:v>
                </c:pt>
                <c:pt idx="1">
                  <c:v>Informasjon på UiO.no</c:v>
                </c:pt>
                <c:pt idx="2">
                  <c:v>Video på UiO.no</c:v>
                </c:pt>
                <c:pt idx="3">
                  <c:v>Karriereintervjuer eller intervjuer på uio.no</c:v>
                </c:pt>
                <c:pt idx="4">
                  <c:v>Utdanning.no</c:v>
                </c:pt>
                <c:pt idx="5">
                  <c:v>Andre studentportaler som studenttorget.no</c:v>
                </c:pt>
                <c:pt idx="6">
                  <c:v>Reklame fra UiO på nettsteder som msn.no og vg.no</c:v>
                </c:pt>
                <c:pt idx="7">
                  <c:v>Omtale i aviser, radio og tv</c:v>
                </c:pt>
                <c:pt idx="8">
                  <c:v>Utdanningsmesse</c:v>
                </c:pt>
                <c:pt idx="9">
                  <c:v>Åpen Dag på UIO</c:v>
                </c:pt>
                <c:pt idx="10">
                  <c:v>Besøk fra UiO på min skole </c:v>
                </c:pt>
                <c:pt idx="11">
                  <c:v>Besøk på UiO med klassen min</c:v>
                </c:pt>
                <c:pt idx="12">
                  <c:v>Jenter &amp; teknologi, Gutter og Livsvitenskap, Ungforsk eller annet arrangement med ansatte eller studenter fra UiO</c:v>
                </c:pt>
                <c:pt idx="13">
                  <c:v>Venner eller familie</c:v>
                </c:pt>
                <c:pt idx="14">
                  <c:v>Lærer eller rådgiver på skolen </c:v>
                </c:pt>
                <c:pt idx="15">
                  <c:v>Direkte kontakt med UiO (telefon eller epost)</c:v>
                </c:pt>
                <c:pt idx="16">
                  <c:v>Annet</c:v>
                </c:pt>
                <c:pt idx="17">
                  <c:v>Husker ikke</c:v>
                </c:pt>
              </c:strCache>
            </c:strRef>
          </c:cat>
          <c:val>
            <c:numRef>
              <c:f>Sheet1!$D$2:$D$19</c:f>
              <c:numCache>
                <c:formatCode>General</c:formatCode>
                <c:ptCount val="18"/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8F-452C-A4D5-54DA6989F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4143936"/>
        <c:axId val="494143608"/>
      </c:barChart>
      <c:catAx>
        <c:axId val="49414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4143608"/>
        <c:crosses val="autoZero"/>
        <c:auto val="1"/>
        <c:lblAlgn val="ctr"/>
        <c:lblOffset val="100"/>
        <c:noMultiLvlLbl val="0"/>
      </c:catAx>
      <c:valAx>
        <c:axId val="49414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4143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0.20181</cdr:x>
      <cdr:y>0.55825</cdr:y>
    </cdr:from>
    <cdr:to>
      <cdr:x>0.26659</cdr:x>
      <cdr:y>0.8799</cdr:y>
    </cdr:to>
    <cdr:sp macro="" textlink="">
      <cdr:nvSpPr>
        <cdr:cNvPr id="2" name="Oval 1"/>
        <cdr:cNvSpPr/>
      </cdr:nvSpPr>
      <cdr:spPr>
        <a:xfrm xmlns:a="http://schemas.openxmlformats.org/drawingml/2006/main" rot="2158898">
          <a:off x="2122197" y="2429134"/>
          <a:ext cx="681135" cy="139959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nb-NO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nb-NO"/>
        </a:p>
      </cdr:txBody>
    </cdr:sp>
  </cdr:relSizeAnchor>
  <cdr:relSizeAnchor xmlns:cdr="http://schemas.openxmlformats.org/drawingml/2006/chartDrawing">
    <cdr:from>
      <cdr:x>0.70226</cdr:x>
      <cdr:y>0.55825</cdr:y>
    </cdr:from>
    <cdr:to>
      <cdr:x>0.76703</cdr:x>
      <cdr:y>0.8799</cdr:y>
    </cdr:to>
    <cdr:sp macro="" textlink="">
      <cdr:nvSpPr>
        <cdr:cNvPr id="3" name="Oval 2"/>
        <cdr:cNvSpPr/>
      </cdr:nvSpPr>
      <cdr:spPr>
        <a:xfrm xmlns:a="http://schemas.openxmlformats.org/drawingml/2006/main" rot="2158898">
          <a:off x="7384661" y="2429134"/>
          <a:ext cx="681135" cy="139959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nb-NO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nb-NO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010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25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16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216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113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510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018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44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43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17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4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0604D-7F13-4718-836E-CEA5DC4460CF}" type="datetimeFigureOut">
              <a:rPr lang="nb-NO" smtClean="0"/>
              <a:t>15.09.2023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14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Studiestartundersøkelsen MN 2023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Ingrid Sand, studieseksjonen</a:t>
            </a:r>
          </a:p>
        </p:txBody>
      </p:sp>
      <p:sp>
        <p:nvSpPr>
          <p:cNvPr id="4" name="Oval 3"/>
          <p:cNvSpPr/>
          <p:nvPr/>
        </p:nvSpPr>
        <p:spPr>
          <a:xfrm>
            <a:off x="1974978" y="251927"/>
            <a:ext cx="1057471" cy="106679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2984240" y="646502"/>
            <a:ext cx="1195875" cy="114808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/>
          <p:cNvSpPr/>
          <p:nvPr/>
        </p:nvSpPr>
        <p:spPr>
          <a:xfrm>
            <a:off x="1524000" y="2967135"/>
            <a:ext cx="1483567" cy="151254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727788" y="1534321"/>
            <a:ext cx="1119674" cy="1074794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/>
          <p:cNvSpPr/>
          <p:nvPr/>
        </p:nvSpPr>
        <p:spPr>
          <a:xfrm>
            <a:off x="3135087" y="2687217"/>
            <a:ext cx="1045028" cy="103463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/>
          <p:cNvSpPr/>
          <p:nvPr/>
        </p:nvSpPr>
        <p:spPr>
          <a:xfrm>
            <a:off x="561390" y="523431"/>
            <a:ext cx="905070" cy="9131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192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Antall svar bachelor: 1127 (2022: 929)</a:t>
            </a:r>
          </a:p>
          <a:p>
            <a:pPr marL="0" indent="0">
              <a:buNone/>
            </a:pPr>
            <a:r>
              <a:rPr lang="nb-NO" dirty="0"/>
              <a:t>Ja-svar 1790</a:t>
            </a:r>
            <a:br>
              <a:rPr lang="nb-NO" dirty="0"/>
            </a:br>
            <a:r>
              <a:rPr lang="nb-NO" dirty="0">
                <a:solidFill>
                  <a:srgbClr val="FF0000"/>
                </a:solidFill>
              </a:rPr>
              <a:t>Møtt 1534</a:t>
            </a:r>
          </a:p>
          <a:p>
            <a:pPr marL="0" indent="0">
              <a:buNone/>
            </a:pPr>
            <a:r>
              <a:rPr lang="nb-NO" dirty="0"/>
              <a:t>IFI-programmenes besvarelser utgjør 46%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Antall svar master: 359</a:t>
            </a:r>
          </a:p>
          <a:p>
            <a:pPr marL="0" indent="0">
              <a:buNone/>
            </a:pPr>
            <a:r>
              <a:rPr lang="nb-NO" dirty="0"/>
              <a:t>Ja-svar 850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Møtt 747</a:t>
            </a:r>
          </a:p>
          <a:p>
            <a:pPr marL="0" indent="0">
              <a:buNone/>
            </a:pPr>
            <a:r>
              <a:rPr lang="nb-NO" i="1" dirty="0"/>
              <a:t>Kun IFI-programmer</a:t>
            </a:r>
            <a:r>
              <a:rPr lang="nb-NO" dirty="0"/>
              <a:t>, med unntak av noen enkeltbesvarelser</a:t>
            </a:r>
          </a:p>
        </p:txBody>
      </p:sp>
    </p:spTree>
    <p:extLst>
      <p:ext uri="{BB962C8B-B14F-4D97-AF65-F5344CB8AC3E}">
        <p14:creationId xmlns:p14="http://schemas.microsoft.com/office/powerpoint/2010/main" val="3528685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30394" y="952024"/>
            <a:ext cx="30424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FARMASI: 75% kvinner</a:t>
            </a:r>
          </a:p>
          <a:p>
            <a:r>
              <a:rPr lang="nb-NO" dirty="0"/>
              <a:t>Design: 67% kvinner</a:t>
            </a:r>
          </a:p>
          <a:p>
            <a:br>
              <a:rPr lang="nb-NO" dirty="0"/>
            </a:br>
            <a:r>
              <a:rPr lang="nb-NO" dirty="0"/>
              <a:t>MAMI: 65% menn (81% 2022)</a:t>
            </a:r>
            <a:br>
              <a:rPr lang="nb-NO" dirty="0"/>
            </a:br>
            <a:r>
              <a:rPr lang="nb-NO" dirty="0"/>
              <a:t>Robotikk: 87% menn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668467820"/>
              </p:ext>
            </p:extLst>
          </p:nvPr>
        </p:nvGraphicFramePr>
        <p:xfrm>
          <a:off x="-1604904" y="86420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118820"/>
              </p:ext>
            </p:extLst>
          </p:nvPr>
        </p:nvGraphicFramePr>
        <p:xfrm>
          <a:off x="5075853" y="2783796"/>
          <a:ext cx="7371184" cy="3499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-1327406" y="289242"/>
            <a:ext cx="10515600" cy="1325563"/>
          </a:xfrm>
        </p:spPr>
        <p:txBody>
          <a:bodyPr/>
          <a:lstStyle/>
          <a:p>
            <a:pPr algn="r"/>
            <a:r>
              <a:rPr lang="nb-NO" dirty="0"/>
              <a:t>Kjønn</a:t>
            </a:r>
          </a:p>
        </p:txBody>
      </p:sp>
    </p:spTree>
    <p:extLst>
      <p:ext uri="{BB962C8B-B14F-4D97-AF65-F5344CB8AC3E}">
        <p14:creationId xmlns:p14="http://schemas.microsoft.com/office/powerpoint/2010/main" val="320728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Alder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736448933"/>
              </p:ext>
            </p:extLst>
          </p:nvPr>
        </p:nvGraphicFramePr>
        <p:xfrm>
          <a:off x="-515257" y="738664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53459" y="2524667"/>
            <a:ext cx="2929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Som før. Men husk: 70% er ikke rett fra </a:t>
            </a:r>
            <a:r>
              <a:rPr lang="nb-NO" dirty="0" err="1"/>
              <a:t>vgs</a:t>
            </a:r>
            <a:r>
              <a:rPr lang="nb-NO" dirty="0"/>
              <a:t> (samlet, store programvariasjoner)</a:t>
            </a:r>
          </a:p>
        </p:txBody>
      </p:sp>
    </p:spTree>
    <p:extLst>
      <p:ext uri="{BB962C8B-B14F-4D97-AF65-F5344CB8AC3E}">
        <p14:creationId xmlns:p14="http://schemas.microsoft.com/office/powerpoint/2010/main" val="3365964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du gjort før?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467834"/>
              </p:ext>
            </p:extLst>
          </p:nvPr>
        </p:nvGraphicFramePr>
        <p:xfrm>
          <a:off x="-1017036" y="3806888"/>
          <a:ext cx="8368004" cy="2696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0" y="1121616"/>
            <a:ext cx="25721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Høyere andel enn samlet:</a:t>
            </a:r>
          </a:p>
          <a:p>
            <a:endParaRPr lang="nb-NO" u="sng" dirty="0"/>
          </a:p>
          <a:p>
            <a:r>
              <a:rPr lang="nb-NO" u="sng" dirty="0"/>
              <a:t>Rett fra </a:t>
            </a:r>
            <a:r>
              <a:rPr lang="nb-NO" u="sng" dirty="0" err="1"/>
              <a:t>vgs</a:t>
            </a:r>
            <a:br>
              <a:rPr lang="nb-NO" dirty="0"/>
            </a:br>
            <a:r>
              <a:rPr lang="nb-NO" dirty="0"/>
              <a:t>Farmasi</a:t>
            </a:r>
            <a:br>
              <a:rPr lang="nb-NO" dirty="0"/>
            </a:br>
            <a:r>
              <a:rPr lang="nb-NO" dirty="0"/>
              <a:t>Kjemi</a:t>
            </a:r>
            <a:br>
              <a:rPr lang="nb-NO" dirty="0"/>
            </a:br>
            <a:r>
              <a:rPr lang="nb-NO" dirty="0" err="1"/>
              <a:t>Maec</a:t>
            </a:r>
            <a:r>
              <a:rPr lang="nb-NO" dirty="0"/>
              <a:t> (!)</a:t>
            </a:r>
          </a:p>
          <a:p>
            <a:endParaRPr lang="nb-NO" dirty="0"/>
          </a:p>
          <a:p>
            <a:r>
              <a:rPr lang="nb-NO" u="sng" dirty="0"/>
              <a:t>Jobbet</a:t>
            </a:r>
          </a:p>
          <a:p>
            <a:r>
              <a:rPr lang="nb-NO" dirty="0"/>
              <a:t>GEG</a:t>
            </a:r>
            <a:br>
              <a:rPr lang="nb-NO" dirty="0"/>
            </a:br>
            <a:r>
              <a:rPr lang="nb-NO" dirty="0" err="1"/>
              <a:t>Digøk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r>
              <a:rPr lang="nb-NO" u="sng" dirty="0"/>
              <a:t>Høyere utdanning</a:t>
            </a:r>
          </a:p>
          <a:p>
            <a:r>
              <a:rPr lang="nb-NO" dirty="0"/>
              <a:t>MAMI</a:t>
            </a:r>
            <a:br>
              <a:rPr lang="nb-NO" dirty="0"/>
            </a:br>
            <a:r>
              <a:rPr lang="nb-NO" dirty="0"/>
              <a:t>NUK </a:t>
            </a:r>
            <a:br>
              <a:rPr lang="nb-NO" dirty="0"/>
            </a:br>
            <a:r>
              <a:rPr lang="nb-NO" dirty="0"/>
              <a:t>Årsenhetene</a:t>
            </a:r>
          </a:p>
          <a:p>
            <a:endParaRPr lang="nb-NO" dirty="0"/>
          </a:p>
          <a:p>
            <a:r>
              <a:rPr lang="nb-NO" dirty="0"/>
              <a:t>LEP – andre ting!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436005"/>
              </p:ext>
            </p:extLst>
          </p:nvPr>
        </p:nvGraphicFramePr>
        <p:xfrm>
          <a:off x="1002264" y="2113802"/>
          <a:ext cx="4329404" cy="296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702">
                  <a:extLst>
                    <a:ext uri="{9D8B030D-6E8A-4147-A177-3AD203B41FA5}">
                      <a16:colId xmlns:a16="http://schemas.microsoft.com/office/drawing/2014/main" val="4289235760"/>
                    </a:ext>
                  </a:extLst>
                </a:gridCol>
                <a:gridCol w="2164702">
                  <a:extLst>
                    <a:ext uri="{9D8B030D-6E8A-4147-A177-3AD203B41FA5}">
                      <a16:colId xmlns:a16="http://schemas.microsoft.com/office/drawing/2014/main" val="4041979670"/>
                    </a:ext>
                  </a:extLst>
                </a:gridCol>
              </a:tblGrid>
              <a:tr h="662104">
                <a:tc>
                  <a:txBody>
                    <a:bodyPr/>
                    <a:lstStyle/>
                    <a:p>
                      <a:r>
                        <a:rPr lang="nb-NO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Andel</a:t>
                      </a:r>
                      <a:r>
                        <a:rPr lang="nb-NO" baseline="0" dirty="0"/>
                        <a:t> som eneste eller ett av alternativ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29862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Rett fra </a:t>
                      </a:r>
                      <a:r>
                        <a:rPr lang="nb-NO" dirty="0" err="1"/>
                        <a:t>vgs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43843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Høyere utdanning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79522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Jobbet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8699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Militærtjeneste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20040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Folkehøgskole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56550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3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261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Nivå utdanning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362862"/>
              </p:ext>
            </p:extLst>
          </p:nvPr>
        </p:nvGraphicFramePr>
        <p:xfrm>
          <a:off x="-597159" y="4189445"/>
          <a:ext cx="5886061" cy="2519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678415" y="567901"/>
            <a:ext cx="3881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Av de som har tatt høyere utdanning, hva er høyeste nivå oppnådd</a:t>
            </a:r>
          </a:p>
          <a:p>
            <a:r>
              <a:rPr lang="nb-NO" dirty="0"/>
              <a:t>N = 374</a:t>
            </a:r>
          </a:p>
          <a:p>
            <a:r>
              <a:rPr lang="nb-NO" dirty="0"/>
              <a:t>Økning i antall med avlagt grad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90478873"/>
              </p:ext>
            </p:extLst>
          </p:nvPr>
        </p:nvGraphicFramePr>
        <p:xfrm>
          <a:off x="3110980" y="102790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34534" y="4189445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368777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Fullføre BA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865077"/>
              </p:ext>
            </p:extLst>
          </p:nvPr>
        </p:nvGraphicFramePr>
        <p:xfrm>
          <a:off x="838200" y="1690688"/>
          <a:ext cx="10515600" cy="4943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84571" y="559837"/>
            <a:ext cx="35363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Over samlet andel usikker:</a:t>
            </a:r>
          </a:p>
          <a:p>
            <a:r>
              <a:rPr lang="nb-NO" dirty="0"/>
              <a:t>Fornybar energi og nanoteknologi</a:t>
            </a:r>
          </a:p>
          <a:p>
            <a:r>
              <a:rPr lang="nb-NO" dirty="0"/>
              <a:t>Informatikk: design, bruk, interaksjon</a:t>
            </a:r>
          </a:p>
          <a:p>
            <a:endParaRPr lang="nb-NO" dirty="0"/>
          </a:p>
          <a:p>
            <a:r>
              <a:rPr lang="nb-NO" dirty="0"/>
              <a:t>Veldig sikre:</a:t>
            </a:r>
          </a:p>
          <a:p>
            <a:r>
              <a:rPr lang="nb-NO" dirty="0"/>
              <a:t>Geofysikk og klima</a:t>
            </a:r>
          </a:p>
          <a:p>
            <a:r>
              <a:rPr lang="nb-NO" dirty="0"/>
              <a:t>Fysikk og astronomi</a:t>
            </a:r>
          </a:p>
          <a:p>
            <a:r>
              <a:rPr lang="nb-NO" dirty="0"/>
              <a:t>Lektor realfag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7496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03568" y="1186444"/>
            <a:ext cx="3208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Det er flere som skal jobbe litt, og færre som ikke skal jobbe – en trend som fortsetter fra 2021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131210745"/>
              </p:ext>
            </p:extLst>
          </p:nvPr>
        </p:nvGraphicFramePr>
        <p:xfrm>
          <a:off x="-600010" y="705717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411127"/>
              </p:ext>
            </p:extLst>
          </p:nvPr>
        </p:nvGraphicFramePr>
        <p:xfrm>
          <a:off x="6744998" y="1556015"/>
          <a:ext cx="5570374" cy="3242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/>
              <a:t>Jobb</a:t>
            </a:r>
          </a:p>
        </p:txBody>
      </p:sp>
    </p:spTree>
    <p:extLst>
      <p:ext uri="{BB962C8B-B14F-4D97-AF65-F5344CB8AC3E}">
        <p14:creationId xmlns:p14="http://schemas.microsoft.com/office/powerpoint/2010/main" val="4057527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Studieprogresjon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613547"/>
              </p:ext>
            </p:extLst>
          </p:nvPr>
        </p:nvGraphicFramePr>
        <p:xfrm>
          <a:off x="-850642" y="1611021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08710" y="503853"/>
            <a:ext cx="47212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Spørsmål var: “Full studieprogresjon er 30 studiepoeng (3 emner) per semester. Planlegger du å ta full studieprogresjon / Å ta mindre enn full studieprogresjon? (Vi ønsker at du svarer ut ifra hva du nå har en plan om, ikke hva som kan komme til å skje.)”</a:t>
            </a: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679922"/>
              </p:ext>
            </p:extLst>
          </p:nvPr>
        </p:nvGraphicFramePr>
        <p:xfrm>
          <a:off x="5439745" y="2892490"/>
          <a:ext cx="7033727" cy="3069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3422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viktigst i </a:t>
            </a:r>
            <a:r>
              <a:rPr lang="nb-NO" dirty="0" err="1"/>
              <a:t>studiestartuka</a:t>
            </a:r>
            <a:r>
              <a:rPr lang="nb-NO" dirty="0"/>
              <a:t>?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1554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537509" y="681135"/>
            <a:ext cx="2202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Fordeling så godt som identisk med 2022</a:t>
            </a:r>
          </a:p>
        </p:txBody>
      </p:sp>
      <p:sp>
        <p:nvSpPr>
          <p:cNvPr id="8" name="Oval 7"/>
          <p:cNvSpPr/>
          <p:nvPr/>
        </p:nvSpPr>
        <p:spPr>
          <a:xfrm rot="2158898">
            <a:off x="1147665" y="4254759"/>
            <a:ext cx="681135" cy="13995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/>
          <p:cNvSpPr/>
          <p:nvPr/>
        </p:nvSpPr>
        <p:spPr>
          <a:xfrm rot="2406562">
            <a:off x="5712505" y="4133461"/>
            <a:ext cx="681135" cy="13995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22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viktigst i </a:t>
            </a:r>
            <a:r>
              <a:rPr lang="nb-NO" dirty="0" err="1"/>
              <a:t>studiestartuka</a:t>
            </a:r>
            <a:r>
              <a:rPr lang="nb-NO" dirty="0"/>
              <a:t>? Med master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6232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/>
          <p:cNvSpPr/>
          <p:nvPr/>
        </p:nvSpPr>
        <p:spPr>
          <a:xfrm rot="2158898">
            <a:off x="1147665" y="4254759"/>
            <a:ext cx="681135" cy="13995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/>
          <p:cNvSpPr/>
          <p:nvPr/>
        </p:nvSpPr>
        <p:spPr>
          <a:xfrm rot="2158898">
            <a:off x="5648131" y="4254759"/>
            <a:ext cx="681135" cy="13995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/>
          <p:cNvSpPr/>
          <p:nvPr/>
        </p:nvSpPr>
        <p:spPr>
          <a:xfrm rot="2158898">
            <a:off x="6329876" y="4277308"/>
            <a:ext cx="760780" cy="14084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1979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600" dirty="0"/>
              <a:t>Nytt </a:t>
            </a:r>
            <a:r>
              <a:rPr lang="nb-NO" sz="3600" dirty="0" err="1"/>
              <a:t>spm</a:t>
            </a:r>
            <a:r>
              <a:rPr lang="nb-NO" sz="3600" dirty="0"/>
              <a:t>: Hvilke informasjonskanaler var viktigst for valg av studieprogrammet ditt? Du kan velge inntil 5 alternativer</a:t>
            </a:r>
            <a:br>
              <a:rPr lang="nb-NO" dirty="0"/>
            </a:br>
            <a:r>
              <a:rPr lang="nb-NO" dirty="0"/>
              <a:t>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1278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283958" y="5359275"/>
            <a:ext cx="2817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Sosiale medier: I den grad noen har svart dette er de unge, men heller ikke det viktigste blant de yngste</a:t>
            </a:r>
          </a:p>
        </p:txBody>
      </p:sp>
    </p:spTree>
    <p:extLst>
      <p:ext uri="{BB962C8B-B14F-4D97-AF65-F5344CB8AC3E}">
        <p14:creationId xmlns:p14="http://schemas.microsoft.com/office/powerpoint/2010/main" val="2742579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600" dirty="0"/>
              <a:t>Hvilke informasjonskanaler var viktigst for valg av studieprogrammet ditt? Du kan velge inntil 5 alternativer. </a:t>
            </a:r>
            <a:br>
              <a:rPr lang="nb-NO" sz="3600" dirty="0"/>
            </a:br>
            <a:r>
              <a:rPr lang="nb-NO" sz="3600" dirty="0"/>
              <a:t>Master</a:t>
            </a:r>
            <a:br>
              <a:rPr lang="nb-NO" dirty="0"/>
            </a:br>
            <a:r>
              <a:rPr lang="nb-NO" dirty="0"/>
              <a:t>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3906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7982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6065</TotalTime>
  <Words>412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Studiestartundersøkelsen MN 2023</vt:lpstr>
      <vt:lpstr>Svar</vt:lpstr>
      <vt:lpstr>Kjønn</vt:lpstr>
      <vt:lpstr>Alder</vt:lpstr>
      <vt:lpstr>Hva har du gjort før?</vt:lpstr>
      <vt:lpstr>Nivå utdanning</vt:lpstr>
      <vt:lpstr>Fullføre BA</vt:lpstr>
      <vt:lpstr>Jobb</vt:lpstr>
      <vt:lpstr>Studieprogresjon</vt:lpstr>
      <vt:lpstr>Hva er viktigst i studiestartuka? </vt:lpstr>
      <vt:lpstr>Hva er viktigst i studiestartuka? Med master</vt:lpstr>
      <vt:lpstr>Nytt spm: Hvilke informasjonskanaler var viktigst for valg av studieprogrammet ditt? Du kan velge inntil 5 alternativer  </vt:lpstr>
      <vt:lpstr>Hvilke informasjonskanaler var viktigst for valg av studieprogrammet ditt? Du kan velge inntil 5 alternativer.  Master 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Sand</dc:creator>
  <cp:lastModifiedBy>Hanne Sølna</cp:lastModifiedBy>
  <cp:revision>63</cp:revision>
  <dcterms:created xsi:type="dcterms:W3CDTF">2022-09-07T11:08:12Z</dcterms:created>
  <dcterms:modified xsi:type="dcterms:W3CDTF">2023-09-15T11:44:11Z</dcterms:modified>
</cp:coreProperties>
</file>