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8" r:id="rId2"/>
    <p:sldId id="287" r:id="rId3"/>
    <p:sldId id="296" r:id="rId4"/>
    <p:sldId id="297" r:id="rId5"/>
    <p:sldId id="288" r:id="rId6"/>
    <p:sldId id="289" r:id="rId7"/>
    <p:sldId id="290" r:id="rId8"/>
    <p:sldId id="291" r:id="rId9"/>
    <p:sldId id="298" r:id="rId10"/>
    <p:sldId id="299" r:id="rId11"/>
    <p:sldId id="300" r:id="rId12"/>
  </p:sldIdLst>
  <p:sldSz cx="9144000" cy="5145088"/>
  <p:notesSz cx="6794500" cy="99314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onne Halle" initials="YH" lastIdx="0" clrIdx="0">
    <p:extLst>
      <p:ext uri="{19B8F6BF-5375-455C-9EA6-DF929625EA0E}">
        <p15:presenceInfo xmlns:p15="http://schemas.microsoft.com/office/powerpoint/2012/main" userId="S-1-5-21-1927809936-1189766144-1318725885-332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77B"/>
    <a:srgbClr val="C7C1B8"/>
    <a:srgbClr val="CCCBCA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84902" autoAdjust="0"/>
  </p:normalViewPr>
  <p:slideViewPr>
    <p:cSldViewPr snapToGrid="0">
      <p:cViewPr varScale="1">
        <p:scale>
          <a:sx n="157" d="100"/>
          <a:sy n="157" d="100"/>
        </p:scale>
        <p:origin x="156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667B0-C964-4079-8C5D-F8C7574FEAB2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6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2AB77-3456-496C-B123-D0208EA057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53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27.03.2019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27.03.2019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27.03.2019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0DF8-93F4-4593-B84B-85088C918A7D}" type="datetimeFigureOut">
              <a:rPr lang="nb-NO" smtClean="0"/>
              <a:t>27.03.2019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B4BFC-1B10-4A71-9F77-13BAD2E4B2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11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27.03.2019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4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uio.sharepoint.com/:w:/s/Infotilnyestudenter/Ea1F6J3sjRZJg_By0MbdSrwBAvH1YgQ7vdfhkHGmYN8qmg?e=dWglh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Oppfølging STUA </a:t>
            </a:r>
            <a:r>
              <a:rPr lang="nb-NO" dirty="0" smtClean="0"/>
              <a:t>seminar i februar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27. Mars 2019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661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2" y="172212"/>
            <a:ext cx="7922703" cy="360045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PS1: Hvordan vi mottar og lærer opp nye studieadministrative</a:t>
            </a:r>
            <a:br>
              <a:rPr lang="nb-NO" dirty="0" smtClean="0"/>
            </a:br>
            <a:r>
              <a:rPr lang="nb-NO" sz="1300" b="0" dirty="0" smtClean="0"/>
              <a:t>(Anne og Kristin G.)</a:t>
            </a:r>
            <a:endParaRPr lang="nb-NO" sz="13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054609"/>
            <a:ext cx="7920990" cy="3445956"/>
          </a:xfrm>
        </p:spPr>
        <p:txBody>
          <a:bodyPr/>
          <a:lstStyle/>
          <a:p>
            <a:r>
              <a:rPr lang="nb-NO" dirty="0" smtClean="0"/>
              <a:t>Opplæringsinformasjon: nettsider, rutiner og sjekkliste</a:t>
            </a:r>
          </a:p>
          <a:p>
            <a:pPr lvl="1"/>
            <a:r>
              <a:rPr lang="nb-NO" dirty="0" smtClean="0"/>
              <a:t>Organisasjonskart</a:t>
            </a:r>
          </a:p>
          <a:p>
            <a:pPr lvl="1"/>
            <a:r>
              <a:rPr lang="nb-NO" dirty="0" smtClean="0"/>
              <a:t>Møter og seminarer</a:t>
            </a:r>
          </a:p>
          <a:p>
            <a:pPr lvl="1"/>
            <a:r>
              <a:rPr lang="nb-NO" dirty="0" smtClean="0"/>
              <a:t>Rutinebeskrivelser for aktuelt arbeidsområde</a:t>
            </a:r>
          </a:p>
          <a:p>
            <a:pPr lvl="1"/>
            <a:r>
              <a:rPr lang="nb-NO" dirty="0" smtClean="0"/>
              <a:t>Felles rutiner på instituttene på mottak og opplæring</a:t>
            </a:r>
          </a:p>
          <a:p>
            <a:pPr lvl="1"/>
            <a:r>
              <a:rPr lang="nb-NO" dirty="0" smtClean="0"/>
              <a:t>Tilgang og overføring av saker i </a:t>
            </a:r>
            <a:r>
              <a:rPr lang="nb-NO" dirty="0" err="1" smtClean="0"/>
              <a:t>ePhorte</a:t>
            </a:r>
            <a:endParaRPr lang="nb-NO" dirty="0" smtClean="0"/>
          </a:p>
          <a:p>
            <a:pPr lvl="1"/>
            <a:r>
              <a:rPr lang="nb-NO" dirty="0" smtClean="0"/>
              <a:t>Epostlister</a:t>
            </a:r>
          </a:p>
          <a:p>
            <a:pPr lvl="1"/>
            <a:r>
              <a:rPr lang="nb-NO" dirty="0" smtClean="0"/>
              <a:t>Back-up ved opplæring</a:t>
            </a:r>
          </a:p>
          <a:p>
            <a:pPr lvl="1"/>
            <a:r>
              <a:rPr lang="nb-NO" dirty="0" err="1" smtClean="0"/>
              <a:t>Årshjul</a:t>
            </a:r>
            <a:endParaRPr lang="nb-NO" dirty="0" smtClean="0"/>
          </a:p>
          <a:p>
            <a:r>
              <a:rPr lang="nb-NO" dirty="0" smtClean="0"/>
              <a:t>Tilstrekkelig overlapp av/påtroppende</a:t>
            </a:r>
          </a:p>
          <a:p>
            <a:r>
              <a:rPr lang="nb-NO" sz="1600" dirty="0" smtClean="0">
                <a:solidFill>
                  <a:srgbClr val="00B050"/>
                </a:solidFill>
              </a:rPr>
              <a:t>Tema for neste års STUA seminar</a:t>
            </a:r>
          </a:p>
          <a:p>
            <a:pPr lvl="1"/>
            <a:r>
              <a:rPr lang="nb-NO" sz="1600" i="1" dirty="0" smtClean="0">
                <a:solidFill>
                  <a:srgbClr val="00B050"/>
                </a:solidFill>
              </a:rPr>
              <a:t>Arbeidsgruppe: Ina, Jean Raphael + …….</a:t>
            </a:r>
          </a:p>
          <a:p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259" y="2428875"/>
            <a:ext cx="3315582" cy="204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5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359" y="76962"/>
            <a:ext cx="7922703" cy="61836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PS6: Undervisningsplanlegging </a:t>
            </a:r>
            <a:r>
              <a:rPr lang="nb-NO" sz="1300" b="0" dirty="0" smtClean="0"/>
              <a:t>(Kristin og Lise)</a:t>
            </a:r>
            <a:endParaRPr lang="nb-NO" sz="13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385" y="1037526"/>
            <a:ext cx="7920990" cy="3277743"/>
          </a:xfrm>
        </p:spPr>
        <p:txBody>
          <a:bodyPr/>
          <a:lstStyle/>
          <a:p>
            <a:r>
              <a:rPr lang="nb-NO" sz="1600" dirty="0" smtClean="0"/>
              <a:t>Arbeidsstuer fungerer bra </a:t>
            </a:r>
          </a:p>
          <a:p>
            <a:r>
              <a:rPr lang="nb-NO" sz="1600" dirty="0" smtClean="0"/>
              <a:t>Ønsker flere arbeidsstuer men kortere økter</a:t>
            </a:r>
          </a:p>
          <a:p>
            <a:r>
              <a:rPr lang="nb-NO" sz="1600" dirty="0" smtClean="0"/>
              <a:t>En ekstra arbeidsstue etter første kjøring</a:t>
            </a:r>
          </a:p>
          <a:p>
            <a:r>
              <a:rPr lang="nb-NO" sz="1600" dirty="0" smtClean="0"/>
              <a:t>Ønsker arbeidsstue knyttet til varsling og inndragning av studieretter</a:t>
            </a:r>
          </a:p>
          <a:p>
            <a:r>
              <a:rPr lang="nb-NO" sz="1600" dirty="0" smtClean="0"/>
              <a:t>Utfordring med </a:t>
            </a:r>
            <a:r>
              <a:rPr lang="nb-NO" sz="1600" dirty="0" err="1" smtClean="0"/>
              <a:t>LeP</a:t>
            </a:r>
            <a:r>
              <a:rPr lang="nb-NO" sz="1600" dirty="0" smtClean="0"/>
              <a:t> og mange studieløp</a:t>
            </a:r>
          </a:p>
          <a:p>
            <a:r>
              <a:rPr lang="nb-NO" sz="1600" dirty="0" smtClean="0"/>
              <a:t>Bra med fokus på verktøy og teknisk – også sammen med sentrale kolleger</a:t>
            </a:r>
          </a:p>
          <a:p>
            <a:endParaRPr lang="nb-NO" sz="1600" dirty="0" smtClean="0"/>
          </a:p>
          <a:p>
            <a:r>
              <a:rPr lang="nb-NO" sz="1600" dirty="0" smtClean="0"/>
              <a:t>Anne-Lise følger opp i samarbeid med de som er involverte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00675" y="3857624"/>
            <a:ext cx="3382137" cy="119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98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359" y="76962"/>
            <a:ext cx="7922703" cy="61836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PS3: Emne- og semestersider </a:t>
            </a:r>
            <a:r>
              <a:rPr lang="nb-NO" sz="1300" b="0" dirty="0" smtClean="0"/>
              <a:t>(Ina og Hilde)</a:t>
            </a:r>
            <a:endParaRPr lang="nb-NO" sz="13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865632"/>
            <a:ext cx="7920990" cy="4134993"/>
          </a:xfrm>
        </p:spPr>
        <p:txBody>
          <a:bodyPr/>
          <a:lstStyle/>
          <a:p>
            <a:r>
              <a:rPr lang="nb-NO" sz="1600" dirty="0" smtClean="0"/>
              <a:t>Best </a:t>
            </a:r>
            <a:r>
              <a:rPr lang="nb-NO" sz="1600" dirty="0" err="1" smtClean="0"/>
              <a:t>practice</a:t>
            </a:r>
            <a:r>
              <a:rPr lang="nb-NO" sz="1600" dirty="0" smtClean="0"/>
              <a:t> for vedlikehold og bearbeiding av </a:t>
            </a:r>
            <a:r>
              <a:rPr lang="nb-NO" sz="1600" dirty="0" err="1" smtClean="0"/>
              <a:t>emne-og</a:t>
            </a:r>
            <a:r>
              <a:rPr lang="nb-NO" sz="1600" dirty="0" smtClean="0"/>
              <a:t> semestersider</a:t>
            </a:r>
          </a:p>
          <a:p>
            <a:r>
              <a:rPr lang="nb-NO" sz="1600" dirty="0" smtClean="0"/>
              <a:t>Yvonne sitt prosjekt og </a:t>
            </a:r>
            <a:r>
              <a:rPr lang="nb-NO" sz="1600" dirty="0" err="1" smtClean="0"/>
              <a:t>EpN</a:t>
            </a:r>
            <a:endParaRPr lang="nb-NO" sz="1600" dirty="0" smtClean="0"/>
          </a:p>
          <a:p>
            <a:r>
              <a:rPr lang="nb-NO" sz="1600" dirty="0" smtClean="0"/>
              <a:t>Standardisere tekst  - felles begreper – ansvarsdeling fakultet og institutt</a:t>
            </a:r>
          </a:p>
          <a:p>
            <a:r>
              <a:rPr lang="nb-NO" sz="1600" dirty="0" smtClean="0"/>
              <a:t>Bedre kommunikasjon instituttene imellom</a:t>
            </a:r>
          </a:p>
          <a:p>
            <a:r>
              <a:rPr lang="nb-NO" sz="1600" dirty="0" smtClean="0"/>
              <a:t>Evalueringsspørsmål på emnesiden?</a:t>
            </a:r>
          </a:p>
          <a:p>
            <a:r>
              <a:rPr lang="nb-NO" sz="1600" dirty="0" smtClean="0"/>
              <a:t>Bruk av </a:t>
            </a:r>
            <a:r>
              <a:rPr lang="nb-NO" sz="1600" dirty="0" err="1" smtClean="0"/>
              <a:t>beskjedfelt</a:t>
            </a:r>
            <a:r>
              <a:rPr lang="nb-NO" sz="1600" dirty="0" smtClean="0"/>
              <a:t> </a:t>
            </a:r>
            <a:r>
              <a:rPr lang="nb-NO" sz="1600" dirty="0" err="1" smtClean="0"/>
              <a:t>ift</a:t>
            </a:r>
            <a:r>
              <a:rPr lang="nb-NO" sz="1600" dirty="0" smtClean="0"/>
              <a:t> canvas</a:t>
            </a:r>
          </a:p>
          <a:p>
            <a:r>
              <a:rPr lang="nb-NO" sz="1600" dirty="0" smtClean="0"/>
              <a:t>Felles arbeidsstue for gjennomgang av emne- og semestersider</a:t>
            </a:r>
          </a:p>
          <a:p>
            <a:endParaRPr lang="nb-NO" sz="1600" dirty="0"/>
          </a:p>
          <a:p>
            <a:r>
              <a:rPr lang="nb-NO" sz="1600" dirty="0" smtClean="0"/>
              <a:t>Yvonne, Ina og Hilde følger opp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5" y="3319419"/>
            <a:ext cx="3538536" cy="168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12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67437"/>
            <a:ext cx="7922703" cy="57073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PS2: Organisering av førstelinjetjeneste </a:t>
            </a:r>
            <a:r>
              <a:rPr lang="nb-NO" sz="1200" dirty="0" smtClean="0"/>
              <a:t>(</a:t>
            </a:r>
            <a:r>
              <a:rPr lang="nb-NO" sz="1300" b="0" dirty="0" smtClean="0"/>
              <a:t>Marianne og Anniken</a:t>
            </a:r>
            <a:r>
              <a:rPr lang="nb-NO" sz="1200" dirty="0" smtClean="0"/>
              <a:t>)</a:t>
            </a:r>
            <a:endParaRPr lang="nb-NO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92" y="856107"/>
            <a:ext cx="8348853" cy="4163568"/>
          </a:xfrm>
        </p:spPr>
        <p:txBody>
          <a:bodyPr/>
          <a:lstStyle/>
          <a:p>
            <a:r>
              <a:rPr lang="nb-NO" dirty="0" smtClean="0"/>
              <a:t>«Veiviser» for studenter om hvilke møtepunkter og når – også antall kontaktpunkter i en prosess</a:t>
            </a:r>
          </a:p>
          <a:p>
            <a:r>
              <a:rPr lang="nb-NO" dirty="0" smtClean="0"/>
              <a:t>Kommunikasjonsflyt - også mellom 1. og 2. linje</a:t>
            </a:r>
          </a:p>
          <a:p>
            <a:r>
              <a:rPr lang="nb-NO" dirty="0" smtClean="0"/>
              <a:t>Tilgjengelighet og grad av service</a:t>
            </a:r>
          </a:p>
          <a:p>
            <a:r>
              <a:rPr lang="nb-NO" dirty="0" smtClean="0"/>
              <a:t>Hvem har ansvar for å svare på hva</a:t>
            </a:r>
          </a:p>
          <a:p>
            <a:r>
              <a:rPr lang="nb-NO" dirty="0" smtClean="0"/>
              <a:t>Selvhjelp ved gode nettsider</a:t>
            </a:r>
          </a:p>
          <a:p>
            <a:r>
              <a:rPr lang="nb-NO" dirty="0" smtClean="0"/>
              <a:t>Alle bruker RT til å besvare studenter</a:t>
            </a:r>
          </a:p>
          <a:p>
            <a:endParaRPr lang="nb-NO" dirty="0"/>
          </a:p>
          <a:p>
            <a:pPr marL="0" indent="0" algn="ctr">
              <a:buNone/>
            </a:pPr>
            <a:r>
              <a:rPr lang="nb-NO" sz="1800" b="1" dirty="0" smtClean="0">
                <a:latin typeface="+mj-lt"/>
              </a:rPr>
              <a:t>PS4: </a:t>
            </a:r>
            <a:r>
              <a:rPr lang="nb-NO" sz="1800" b="1" dirty="0" err="1" smtClean="0">
                <a:latin typeface="+mj-lt"/>
              </a:rPr>
              <a:t>Lavthengende</a:t>
            </a:r>
            <a:r>
              <a:rPr lang="nb-NO" sz="1800" b="1" dirty="0" smtClean="0">
                <a:latin typeface="+mj-lt"/>
              </a:rPr>
              <a:t> nettfrukter </a:t>
            </a:r>
            <a:r>
              <a:rPr lang="nb-NO" sz="1100" b="1" dirty="0" smtClean="0">
                <a:latin typeface="+mj-lt"/>
              </a:rPr>
              <a:t>(</a:t>
            </a:r>
            <a:r>
              <a:rPr lang="nb-NO" sz="1200" dirty="0" smtClean="0">
                <a:latin typeface="+mj-lt"/>
              </a:rPr>
              <a:t>Karl Johan og Paul)</a:t>
            </a:r>
          </a:p>
          <a:p>
            <a:r>
              <a:rPr lang="nb-NO" dirty="0" smtClean="0"/>
              <a:t>Forbedre nettsider om permisjon og utsatt studiestart (UiO sentralt)</a:t>
            </a:r>
            <a:endParaRPr lang="nb-NO" dirty="0"/>
          </a:p>
          <a:p>
            <a:r>
              <a:rPr lang="nb-NO" dirty="0" smtClean="0"/>
              <a:t>FAQ og sjekklister</a:t>
            </a:r>
          </a:p>
          <a:p>
            <a:r>
              <a:rPr lang="nb-NO" dirty="0" smtClean="0"/>
              <a:t>Master: studieprogresjon og deltidsstudier - ikke </a:t>
            </a:r>
            <a:r>
              <a:rPr lang="nb-NO" dirty="0" err="1" smtClean="0"/>
              <a:t>lavthengende</a:t>
            </a:r>
            <a:r>
              <a:rPr lang="nb-NO" dirty="0" smtClean="0"/>
              <a:t> men viktig nettfrukt</a:t>
            </a:r>
          </a:p>
          <a:p>
            <a:r>
              <a:rPr lang="nb-NO" dirty="0" smtClean="0"/>
              <a:t>Bachelor: studieprogresjon og deltidsstudier, felles løsninger på MN. UiO arbeidsgruppe.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74" y="2779318"/>
            <a:ext cx="1724025" cy="224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0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2" y="58311"/>
            <a:ext cx="7922703" cy="61836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PS5: Nå frem til studenter med informasjon </a:t>
            </a:r>
            <a:r>
              <a:rPr lang="nb-NO" sz="1300" b="0" dirty="0" smtClean="0"/>
              <a:t>(Ingrid og Knut)</a:t>
            </a:r>
            <a:endParaRPr lang="nb-NO" sz="13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938784"/>
            <a:ext cx="7920990" cy="4061841"/>
          </a:xfrm>
        </p:spPr>
        <p:txBody>
          <a:bodyPr/>
          <a:lstStyle/>
          <a:p>
            <a:r>
              <a:rPr lang="nb-NO" dirty="0" smtClean="0"/>
              <a:t>Mye informasjon i mange kanaler – bevisst bruk av ulike kanaler</a:t>
            </a:r>
          </a:p>
          <a:p>
            <a:r>
              <a:rPr lang="nb-NO" dirty="0" smtClean="0"/>
              <a:t>Målrettet nettinformasjon </a:t>
            </a:r>
          </a:p>
          <a:p>
            <a:r>
              <a:rPr lang="nb-NO" dirty="0"/>
              <a:t>P</a:t>
            </a:r>
            <a:r>
              <a:rPr lang="nb-NO" dirty="0" smtClean="0"/>
              <a:t>ersonlige møter og samtaler</a:t>
            </a:r>
          </a:p>
          <a:p>
            <a:r>
              <a:rPr lang="nb-NO" dirty="0" smtClean="0"/>
              <a:t>Hvordan oppleves informasjonen for studentene?</a:t>
            </a:r>
          </a:p>
          <a:p>
            <a:r>
              <a:rPr lang="nb-NO" dirty="0" smtClean="0"/>
              <a:t>Koordinere informasjonen på tvers av instituttene</a:t>
            </a:r>
          </a:p>
          <a:p>
            <a:r>
              <a:rPr lang="nb-NO" dirty="0" smtClean="0"/>
              <a:t>FS </a:t>
            </a:r>
            <a:r>
              <a:rPr lang="nb-NO" dirty="0" err="1" smtClean="0"/>
              <a:t>vs</a:t>
            </a:r>
            <a:r>
              <a:rPr lang="nb-NO" dirty="0" smtClean="0"/>
              <a:t> RT og canvas når det gjelder epost</a:t>
            </a:r>
          </a:p>
          <a:p>
            <a:r>
              <a:rPr lang="nb-NO" dirty="0" smtClean="0"/>
              <a:t>«Klart språk»</a:t>
            </a:r>
          </a:p>
          <a:p>
            <a:endParaRPr lang="nb-NO" dirty="0"/>
          </a:p>
          <a:p>
            <a:pPr marL="0" indent="0" algn="ctr">
              <a:buNone/>
            </a:pPr>
            <a:endParaRPr lang="nb-NO" sz="2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b-NO" sz="2400" dirty="0" smtClean="0">
                <a:solidFill>
                  <a:srgbClr val="FF0000"/>
                </a:solidFill>
              </a:rPr>
              <a:t>PS2 + PS4 + PS5 = sant</a:t>
            </a:r>
            <a:endParaRPr lang="nb-NO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Dette er i gang: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41" y="1258478"/>
            <a:ext cx="3407138" cy="253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75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4494" y="0"/>
            <a:ext cx="6858000" cy="1790700"/>
          </a:xfrm>
        </p:spPr>
        <p:txBody>
          <a:bodyPr/>
          <a:lstStyle/>
          <a:p>
            <a:r>
              <a:rPr lang="nb-NO" dirty="0" smtClean="0"/>
              <a:t>Prosjekt info nye studenter</a:t>
            </a:r>
            <a:endParaRPr lang="nb-NO" dirty="0"/>
          </a:p>
        </p:txBody>
      </p:sp>
      <p:pic>
        <p:nvPicPr>
          <p:cNvPr id="4" name="Picture 3" descr="AVVISO D'ASTA BENI FUORI USO O INUTILIZZABILI - Istituto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57" y="2505599"/>
            <a:ext cx="1792922" cy="2001029"/>
          </a:xfrm>
          <a:prstGeom prst="rect">
            <a:avLst/>
          </a:prstGeom>
        </p:spPr>
      </p:pic>
      <p:pic>
        <p:nvPicPr>
          <p:cNvPr id="5" name="Picture 4" descr="Computer Hugs by liriana on DeviantAr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319" y="2095587"/>
            <a:ext cx="2685011" cy="245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6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</a:t>
            </a:r>
            <a:endParaRPr lang="nb-NO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76" y="1268810"/>
            <a:ext cx="1428750" cy="19050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42" y="1175116"/>
            <a:ext cx="1394926" cy="20923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130" y="1418294"/>
            <a:ext cx="1274795" cy="16997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987" y="1268810"/>
            <a:ext cx="2061396" cy="20504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39476" y="3457786"/>
            <a:ext cx="142875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13" dirty="0"/>
              <a:t>ARMAN, IFI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3317" y="3457786"/>
            <a:ext cx="142875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13" dirty="0"/>
              <a:t>BILJANA, MI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3152" y="3313599"/>
            <a:ext cx="142875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13" dirty="0"/>
              <a:t>VANJA, GEO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91870" y="3452099"/>
            <a:ext cx="1428750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13" dirty="0"/>
              <a:t>BENJAMIN, FADDERSJEF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1152" y="4167983"/>
            <a:ext cx="243377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13" dirty="0"/>
              <a:t>+ INGRID</a:t>
            </a:r>
          </a:p>
        </p:txBody>
      </p:sp>
    </p:spTree>
    <p:extLst>
      <p:ext uri="{BB962C8B-B14F-4D97-AF65-F5344CB8AC3E}">
        <p14:creationId xmlns:p14="http://schemas.microsoft.com/office/powerpoint/2010/main" val="411471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Mange kanaler og aktører som skal nå studentene – vi må samkjøre oss</a:t>
            </a:r>
          </a:p>
          <a:p>
            <a:r>
              <a:rPr lang="nb-NO" dirty="0" smtClean="0"/>
              <a:t>Mange gode tiltak – vi må redusere støy for å nå fram</a:t>
            </a:r>
          </a:p>
          <a:p>
            <a:r>
              <a:rPr lang="nb-NO" dirty="0" smtClean="0"/>
              <a:t>Forbedre opplevelse hos studentene av at de har oversikt, både over det de må gjøre og hvem de skal kontakte</a:t>
            </a:r>
          </a:p>
          <a:p>
            <a:r>
              <a:rPr lang="nb-NO" dirty="0" smtClean="0"/>
              <a:t>Studiestart legger grunnlaget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528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Leveranser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41430" y="1147951"/>
          <a:ext cx="7924590" cy="261479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643560">
                  <a:extLst>
                    <a:ext uri="{9D8B030D-6E8A-4147-A177-3AD203B41FA5}">
                      <a16:colId xmlns:a16="http://schemas.microsoft.com/office/drawing/2014/main" val="1861196841"/>
                    </a:ext>
                  </a:extLst>
                </a:gridCol>
                <a:gridCol w="6281030">
                  <a:extLst>
                    <a:ext uri="{9D8B030D-6E8A-4147-A177-3AD203B41FA5}">
                      <a16:colId xmlns:a16="http://schemas.microsoft.com/office/drawing/2014/main" val="3426315721"/>
                    </a:ext>
                  </a:extLst>
                </a:gridCol>
              </a:tblGrid>
              <a:tr h="1433945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a-DK" sz="1100" b="0" dirty="0" err="1">
                          <a:solidFill>
                            <a:schemeClr val="tx1"/>
                          </a:solidFill>
                          <a:effectLst/>
                        </a:rPr>
                        <a:t>Kunnskap</a:t>
                      </a:r>
                      <a:r>
                        <a:rPr lang="da-DK" sz="1100" b="0" dirty="0">
                          <a:solidFill>
                            <a:schemeClr val="tx1"/>
                          </a:solidFill>
                          <a:effectLst/>
                        </a:rPr>
                        <a:t> om </a:t>
                      </a:r>
                      <a:r>
                        <a:rPr lang="da-DK" sz="1100" b="0" dirty="0" err="1">
                          <a:solidFill>
                            <a:schemeClr val="tx1"/>
                          </a:solidFill>
                          <a:effectLst/>
                        </a:rPr>
                        <a:t>studentene</a:t>
                      </a:r>
                      <a:r>
                        <a:rPr lang="da-DK" sz="1100" b="0" dirty="0">
                          <a:solidFill>
                            <a:schemeClr val="tx1"/>
                          </a:solidFill>
                          <a:effectLst/>
                        </a:rPr>
                        <a:t> som målgruppe, og deres behov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Intervjuer med programstudenter på førsteåret ved MN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Kartlegge hva slags informasjon programstudenter får i mottaket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Innhente talldata fra </a:t>
                      </a:r>
                      <a:r>
                        <a:rPr lang="nb-NO" sz="1100" b="0" dirty="0" err="1">
                          <a:solidFill>
                            <a:schemeClr val="tx1"/>
                          </a:solidFill>
                          <a:effectLst/>
                        </a:rPr>
                        <a:t>Tableau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Søkerundersøkelse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Systematisere og sette ord på det vi allerede vet om studentene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483460"/>
                  </a:ext>
                </a:extLst>
              </a:tr>
              <a:tr h="3936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“Brukerreise”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Konkretisering av innhold, kanal og tidsrom for informasjon til nye bachelorstudenter </a:t>
                      </a:r>
                      <a:r>
                        <a:rPr lang="nb-NO" sz="1100" b="0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nb-NO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studiestarten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169515"/>
                  </a:ext>
                </a:extLst>
              </a:tr>
              <a:tr h="393618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Rammeverk for rutinebeskrivelse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Nettside med beskrivelse av hvilke kanaler vi bruker til ulik informasjon, og hvem som har ansvar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338420"/>
                  </a:ext>
                </a:extLst>
              </a:tr>
              <a:tr h="393618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a-DK" sz="1100" b="0">
                          <a:solidFill>
                            <a:schemeClr val="tx1"/>
                          </a:solidFill>
                          <a:effectLst/>
                        </a:rPr>
                        <a:t>Innholdsmaler</a:t>
                      </a:r>
                      <a:endParaRPr lang="nb-NO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  <a:effectLst/>
                        </a:rPr>
                        <a:t>Maler med forslag til hvordan man bruker ulike kanaler på mest mulig effektiv måte</a:t>
                      </a:r>
                      <a:endParaRPr lang="nb-NO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3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817426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765323" y="2974927"/>
            <a:ext cx="7900696" cy="1399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30729" y="4066609"/>
            <a:ext cx="7431833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13" dirty="0"/>
              <a:t>Prosjektet fokuserer på info i studiestarten og å lage en god brukerreise for en ny student. </a:t>
            </a:r>
          </a:p>
          <a:p>
            <a:r>
              <a:rPr lang="nb-NO" sz="1013" dirty="0"/>
              <a:t>Neste prosjekt er å koble dette til studieinformasjon mer generelt, her er det naturlig at Marianne, Ingrid og Hilde holder i dette fra fakultetet til høsten. </a:t>
            </a:r>
            <a:endParaRPr lang="nb-NO" sz="1013" dirty="0"/>
          </a:p>
        </p:txBody>
      </p:sp>
      <p:sp>
        <p:nvSpPr>
          <p:cNvPr id="10" name="TextBox 9"/>
          <p:cNvSpPr txBox="1"/>
          <p:nvPr/>
        </p:nvSpPr>
        <p:spPr>
          <a:xfrm>
            <a:off x="251926" y="1268810"/>
            <a:ext cx="489503" cy="196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13" dirty="0"/>
              <a:t>V19</a:t>
            </a:r>
          </a:p>
          <a:p>
            <a:endParaRPr lang="nb-NO" sz="1013" dirty="0"/>
          </a:p>
          <a:p>
            <a:endParaRPr lang="nb-NO" sz="1013" dirty="0"/>
          </a:p>
          <a:p>
            <a:endParaRPr lang="nb-NO" sz="1013" dirty="0"/>
          </a:p>
          <a:p>
            <a:endParaRPr lang="nb-NO" sz="1013" dirty="0"/>
          </a:p>
          <a:p>
            <a:endParaRPr lang="nb-NO" sz="1013" dirty="0"/>
          </a:p>
          <a:p>
            <a:endParaRPr lang="nb-NO" sz="1013" dirty="0"/>
          </a:p>
          <a:p>
            <a:endParaRPr lang="nb-NO" sz="1013" dirty="0"/>
          </a:p>
          <a:p>
            <a:endParaRPr lang="nb-NO" sz="1013" dirty="0"/>
          </a:p>
          <a:p>
            <a:endParaRPr lang="nb-NO" sz="1013" dirty="0"/>
          </a:p>
          <a:p>
            <a:r>
              <a:rPr lang="nb-NO" sz="1013" dirty="0"/>
              <a:t>H19</a:t>
            </a:r>
          </a:p>
          <a:p>
            <a:endParaRPr lang="nb-NO" sz="1013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35902" y="2988922"/>
            <a:ext cx="2927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60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Gruppeintervjuer med studenter neste uke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 grupper på 4 studenter, alle institutt representert</a:t>
            </a:r>
          </a:p>
          <a:p>
            <a:r>
              <a:rPr lang="nb-NO" smtClean="0">
                <a:hlinkClick r:id="rId2"/>
              </a:rPr>
              <a:t>Intervjuguide</a:t>
            </a:r>
            <a:r>
              <a:rPr lang="nb-NO"/>
              <a:t>: </a:t>
            </a:r>
            <a:r>
              <a:rPr lang="nb-NO">
                <a:hlinkClick r:id="rId2"/>
              </a:rPr>
              <a:t>https://uio.sharepoint.com/:w:/</a:t>
            </a:r>
            <a:r>
              <a:rPr lang="nb-NO" smtClean="0">
                <a:hlinkClick r:id="rId2"/>
              </a:rPr>
              <a:t>s/Infotilnyestudenter/Ea1F6J3sjRZJg_By0MbdSrwBAvH1YgQ7vdfhkHGmYN8qmg?e=dWglhK</a:t>
            </a:r>
            <a:r>
              <a:rPr lang="nb-NO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935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mal_2018_mn_uio (2)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 (2)</Template>
  <TotalTime>1446</TotalTime>
  <Words>554</Words>
  <Application>Microsoft Office PowerPoint</Application>
  <PresentationFormat>Custom</PresentationFormat>
  <Paragraphs>101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MS Mincho</vt:lpstr>
      <vt:lpstr>Arial</vt:lpstr>
      <vt:lpstr>Calibri</vt:lpstr>
      <vt:lpstr>Cambria</vt:lpstr>
      <vt:lpstr>Symbol</vt:lpstr>
      <vt:lpstr>Times New Roman</vt:lpstr>
      <vt:lpstr>Verdana</vt:lpstr>
      <vt:lpstr>pptmal_2018_mn_uio (2)</vt:lpstr>
      <vt:lpstr>Oppfølging STUA seminar i februar</vt:lpstr>
      <vt:lpstr> PS1: Hvordan vi mottar og lærer opp nye studieadministrative (Anne og Kristin G.)</vt:lpstr>
      <vt:lpstr> PS6: Undervisningsplanlegging (Kristin og Lise)</vt:lpstr>
      <vt:lpstr> PS3: Emne- og semestersider (Ina og Hilde)</vt:lpstr>
      <vt:lpstr> PS2: Organisering av førstelinjetjeneste (Marianne og Anniken)</vt:lpstr>
      <vt:lpstr> PS5: Nå frem til studenter med informasjon (Ingrid og Knut)</vt:lpstr>
      <vt:lpstr>Prosjekt info nye studenter</vt:lpstr>
      <vt:lpstr>Arbeidsgruppe</vt:lpstr>
      <vt:lpstr>Hvorfor?</vt:lpstr>
      <vt:lpstr>Leveranser</vt:lpstr>
      <vt:lpstr>Gruppeintervjuer med studenter neste uke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STUA Emneseminar Anne-Lise, Øystein, Ellen, Ina, Tone, Sølvi og Yvonne 18.06.2018</dc:title>
  <dc:creator>Yvonne Halle</dc:creator>
  <cp:lastModifiedBy>Hanne Sølna</cp:lastModifiedBy>
  <cp:revision>90</cp:revision>
  <cp:lastPrinted>2019-01-08T14:35:06Z</cp:lastPrinted>
  <dcterms:created xsi:type="dcterms:W3CDTF">2018-06-15T07:22:25Z</dcterms:created>
  <dcterms:modified xsi:type="dcterms:W3CDTF">2019-03-27T07:06:08Z</dcterms:modified>
</cp:coreProperties>
</file>