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7" r:id="rId2"/>
    <p:sldId id="260" r:id="rId3"/>
    <p:sldId id="261" r:id="rId4"/>
    <p:sldId id="269" r:id="rId5"/>
    <p:sldId id="268" r:id="rId6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42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D012E0-2C34-4024-9CEA-BBBFCDD64A38}" type="datetimeFigureOut">
              <a:rPr lang="nb-NO" smtClean="0"/>
              <a:t>12.04.2019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39554A-13CA-4B8D-A7F9-3CBF584222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0661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Mange involverte parter</a:t>
            </a:r>
            <a:r>
              <a:rPr lang="nb-NO" baseline="0" dirty="0" smtClean="0"/>
              <a:t> i emnearbeid, og kanskje ikke helt klart og tydelig hvem som har hvilket ansvar?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2AB77-3456-496C-B123-D0208EA0571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9758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12.04.2019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12.04.2019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12.04.2019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12.04.2019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12.04.2019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12.04.2019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12.04.2019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12.04.2019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12.04.2019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12.04.2019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fif"/><Relationship Id="rId4" Type="http://schemas.openxmlformats.org/officeDocument/2006/relationships/image" Target="../media/image6.jf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C41359C9-B81A-453C-9D1B-A238F9503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 smtClean="0"/>
              <a:t>Studieplanarbeid </a:t>
            </a:r>
            <a:r>
              <a:rPr lang="nb-NO" dirty="0" err="1" smtClean="0"/>
              <a:t>EpN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3176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3" y="157656"/>
            <a:ext cx="7920990" cy="490426"/>
          </a:xfrm>
        </p:spPr>
        <p:txBody>
          <a:bodyPr>
            <a:normAutofit/>
          </a:bodyPr>
          <a:lstStyle/>
          <a:p>
            <a:r>
              <a:rPr lang="nb-NO" dirty="0" smtClean="0"/>
              <a:t>Tidslinje </a:t>
            </a:r>
            <a:r>
              <a:rPr lang="nb-NO" dirty="0" err="1" smtClean="0"/>
              <a:t>EpN</a:t>
            </a:r>
            <a:r>
              <a:rPr lang="nb-NO" dirty="0" smtClean="0"/>
              <a:t> for planlegging av vårsemester 2020</a:t>
            </a:r>
            <a:endParaRPr lang="nb-NO" dirty="0"/>
          </a:p>
        </p:txBody>
      </p:sp>
      <p:grpSp>
        <p:nvGrpSpPr>
          <p:cNvPr id="3" name="Group 2"/>
          <p:cNvGrpSpPr/>
          <p:nvPr/>
        </p:nvGrpSpPr>
        <p:grpSpPr>
          <a:xfrm>
            <a:off x="576263" y="1439863"/>
            <a:ext cx="7920037" cy="3060700"/>
            <a:chOff x="576263" y="1439863"/>
            <a:chExt cx="7920037" cy="3060700"/>
          </a:xfrm>
        </p:grpSpPr>
        <p:sp>
          <p:nvSpPr>
            <p:cNvPr id="5" name="Notched Right Arrow 4"/>
            <p:cNvSpPr/>
            <p:nvPr/>
          </p:nvSpPr>
          <p:spPr>
            <a:xfrm>
              <a:off x="576263" y="2358073"/>
              <a:ext cx="7920037" cy="1224280"/>
            </a:xfrm>
            <a:prstGeom prst="notchedRightArrow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Freeform 5"/>
            <p:cNvSpPr/>
            <p:nvPr/>
          </p:nvSpPr>
          <p:spPr>
            <a:xfrm>
              <a:off x="579394" y="1560290"/>
              <a:ext cx="1438049" cy="1103854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68" tIns="99568" rIns="99568" bIns="99568" numCol="1" spcCol="1270" anchor="b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err="1" smtClean="0"/>
                <a:t>Midten</a:t>
              </a:r>
              <a:r>
                <a:rPr lang="en-US" sz="1400" kern="1200" dirty="0" smtClean="0"/>
                <a:t> </a:t>
              </a:r>
              <a:r>
                <a:rPr lang="en-US" sz="1400" kern="1200" dirty="0" err="1" smtClean="0"/>
                <a:t>av</a:t>
              </a:r>
              <a:r>
                <a:rPr lang="en-US" sz="1400" kern="1200" dirty="0" smtClean="0"/>
                <a:t> </a:t>
              </a:r>
              <a:r>
                <a:rPr lang="en-US" sz="1400" kern="1200" dirty="0" err="1" smtClean="0"/>
                <a:t>juni</a:t>
              </a:r>
              <a:endParaRPr lang="en-US" sz="1400" kern="1200" dirty="0" smtClean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err="1" smtClean="0"/>
                <a:t>Overføring</a:t>
              </a:r>
              <a:r>
                <a:rPr lang="en-US" sz="1400" kern="1200" dirty="0" smtClean="0"/>
                <a:t> </a:t>
              </a:r>
              <a:r>
                <a:rPr lang="en-US" sz="1400" kern="1200" dirty="0" err="1" smtClean="0"/>
                <a:t>til</a:t>
              </a:r>
              <a:r>
                <a:rPr lang="en-US" sz="1400" kern="1200" dirty="0" smtClean="0"/>
                <a:t> </a:t>
              </a:r>
              <a:r>
                <a:rPr lang="en-US" sz="1400" kern="1200" dirty="0" err="1" smtClean="0"/>
                <a:t>EpN</a:t>
              </a:r>
              <a:endParaRPr lang="en-US" sz="1400" kern="1200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1111145" y="2817178"/>
              <a:ext cx="306070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2017444" y="3276283"/>
              <a:ext cx="1369570" cy="1224280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68" tIns="99568" rIns="99568" bIns="99568" numCol="1" spcCol="1270" anchor="t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26. August </a:t>
              </a:r>
              <a:r>
                <a:rPr lang="en-US" sz="1400" kern="1200" dirty="0" err="1" smtClean="0"/>
                <a:t>Senest</a:t>
              </a:r>
              <a:r>
                <a:rPr lang="en-US" sz="1400" kern="1200" dirty="0" smtClean="0"/>
                <a:t> </a:t>
              </a:r>
              <a:r>
                <a:rPr lang="en-US" sz="1400" kern="1200" dirty="0" err="1" smtClean="0"/>
                <a:t>lærere</a:t>
              </a:r>
              <a:r>
                <a:rPr lang="en-US" sz="1400" kern="1200" dirty="0" smtClean="0"/>
                <a:t> inn </a:t>
              </a:r>
              <a:r>
                <a:rPr lang="en-US" sz="1400" kern="1200" dirty="0" err="1" smtClean="0"/>
                <a:t>i</a:t>
              </a:r>
              <a:r>
                <a:rPr lang="en-US" sz="1400" kern="1200" dirty="0" smtClean="0"/>
                <a:t> </a:t>
              </a:r>
              <a:r>
                <a:rPr lang="en-US" sz="1400" kern="1200" dirty="0" err="1" smtClean="0"/>
                <a:t>EpN</a:t>
              </a:r>
              <a:endParaRPr lang="en-US" sz="1400" kern="1200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2549195" y="2817178"/>
              <a:ext cx="306070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4021485" y="1445866"/>
              <a:ext cx="1369570" cy="1224280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68" tIns="99568" rIns="99568" bIns="99568" numCol="1" spcCol="1270" anchor="b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err="1" smtClean="0"/>
                <a:t>Før</a:t>
              </a:r>
              <a:r>
                <a:rPr lang="en-US" sz="1400" kern="1200" dirty="0" smtClean="0"/>
                <a:t> 16. September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UU </a:t>
              </a:r>
              <a:r>
                <a:rPr lang="en-US" sz="1400" kern="1200" dirty="0" err="1" smtClean="0"/>
                <a:t>eller</a:t>
              </a:r>
              <a:r>
                <a:rPr lang="en-US" sz="1400" kern="1200" dirty="0" smtClean="0"/>
                <a:t> </a:t>
              </a:r>
              <a:r>
                <a:rPr lang="en-US" sz="1400" kern="1200" dirty="0" err="1" smtClean="0"/>
                <a:t>tilsvarende</a:t>
              </a:r>
              <a:endParaRPr lang="en-US" sz="1400" kern="1200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4553235" y="2817178"/>
              <a:ext cx="306070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4893543" y="3276283"/>
              <a:ext cx="1369570" cy="1224280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68" tIns="99568" rIns="99568" bIns="99568" numCol="1" spcCol="1270" anchor="t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16. September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err="1" smtClean="0"/>
                <a:t>Siste</a:t>
              </a:r>
              <a:r>
                <a:rPr lang="en-US" sz="1400" kern="1200" dirty="0" smtClean="0"/>
                <a:t> </a:t>
              </a:r>
              <a:r>
                <a:rPr lang="en-US" sz="1400" kern="1200" dirty="0" err="1" smtClean="0"/>
                <a:t>frist</a:t>
              </a:r>
              <a:r>
                <a:rPr lang="en-US" sz="1400" kern="1200" dirty="0" smtClean="0"/>
                <a:t> </a:t>
              </a:r>
              <a:r>
                <a:rPr lang="en-US" sz="1400" kern="1200" dirty="0" err="1" smtClean="0"/>
                <a:t>til</a:t>
              </a:r>
              <a:r>
                <a:rPr lang="en-US" sz="1400" kern="1200" dirty="0" smtClean="0"/>
                <a:t> </a:t>
              </a:r>
              <a:r>
                <a:rPr lang="en-US" sz="1400" kern="1200" dirty="0" err="1" smtClean="0"/>
                <a:t>Studieplan</a:t>
              </a:r>
              <a:r>
                <a:rPr lang="en-US" sz="1400" kern="1200" dirty="0" smtClean="0"/>
                <a:t> MN</a:t>
              </a:r>
              <a:endParaRPr lang="en-US" sz="1400" kern="1200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5425294" y="2817178"/>
              <a:ext cx="306070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6331593" y="1439863"/>
              <a:ext cx="1369570" cy="1224280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68" tIns="99568" rIns="99568" bIns="99568" numCol="1" spcCol="1270" anchor="b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1.</a:t>
              </a:r>
              <a:r>
                <a:rPr lang="en-US" sz="1400" kern="1200" baseline="0" dirty="0" smtClean="0"/>
                <a:t> </a:t>
              </a:r>
              <a:r>
                <a:rPr lang="en-US" sz="1400" kern="1200" baseline="0" dirty="0" err="1" smtClean="0"/>
                <a:t>Oktober</a:t>
              </a:r>
              <a:endParaRPr lang="en-US" sz="1400" kern="1200" baseline="0" dirty="0" smtClean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baseline="0" dirty="0" err="1" smtClean="0"/>
                <a:t>Overføring</a:t>
              </a:r>
              <a:r>
                <a:rPr lang="en-US" sz="1400" kern="1200" baseline="0" dirty="0" smtClean="0"/>
                <a:t> </a:t>
              </a:r>
              <a:r>
                <a:rPr lang="en-US" sz="1400" kern="1200" baseline="0" dirty="0" err="1" smtClean="0"/>
                <a:t>EpN</a:t>
              </a:r>
              <a:r>
                <a:rPr lang="en-US" sz="1400" kern="1200" baseline="0" dirty="0" smtClean="0"/>
                <a:t> </a:t>
              </a:r>
              <a:r>
                <a:rPr lang="en-US" sz="1400" kern="1200" baseline="0" dirty="0" err="1" smtClean="0"/>
                <a:t>til</a:t>
              </a:r>
              <a:r>
                <a:rPr lang="en-US" sz="1400" kern="1200" baseline="0" dirty="0" smtClean="0"/>
                <a:t> FS</a:t>
              </a:r>
              <a:endParaRPr lang="en-US" sz="1400" kern="120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6863343" y="2817178"/>
              <a:ext cx="306070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16766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18281A-707F-4E11-AE7D-008474C5C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Utfordringer</a:t>
            </a:r>
            <a:endParaRPr lang="nb-NO" dirty="0"/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6" r="3306"/>
          <a:stretch>
            <a:fillRect/>
          </a:stretch>
        </p:blipFill>
        <p:spPr/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294F425-B53C-4B9F-A95C-5BDDDFD61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 smtClean="0"/>
              <a:t>Ansvar instituttet</a:t>
            </a:r>
            <a:endParaRPr lang="nb-NO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8" r="3648"/>
          <a:stretch>
            <a:fillRect/>
          </a:stretch>
        </p:blipFill>
        <p:spPr/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64DC3772-5CBE-453F-AC89-17649277328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 smtClean="0"/>
              <a:t>Rolleforståelse</a:t>
            </a:r>
          </a:p>
        </p:txBody>
      </p:sp>
      <p:pic>
        <p:nvPicPr>
          <p:cNvPr id="13" name="Picture Placeholder 12"/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" r="2391"/>
          <a:stretch>
            <a:fillRect/>
          </a:stretch>
        </p:blipFill>
        <p:spPr/>
      </p:pic>
      <p:pic>
        <p:nvPicPr>
          <p:cNvPr id="10" name="Picture Placeholder 9"/>
          <p:cNvPicPr>
            <a:picLocks noGrp="1" noChangeAspect="1"/>
          </p:cNvPicPr>
          <p:nvPr>
            <p:ph type="pic" sz="quarter" idx="18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9" r="6589"/>
          <a:stretch>
            <a:fillRect/>
          </a:stretch>
        </p:blipFill>
        <p:spPr/>
      </p:pic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C330D132-A165-4EAE-9302-0841E4CFF78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nb-NO" dirty="0" smtClean="0"/>
              <a:t>Ansvar fakultetet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2047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Roller og ansvar (hentet fra presentasjon på STUT 9.1.19)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Fakultetet: Overordnet perspektiv, </a:t>
            </a:r>
            <a:r>
              <a:rPr lang="nb-NO" dirty="0" err="1" smtClean="0"/>
              <a:t>kvalitetssikrer</a:t>
            </a:r>
            <a:endParaRPr lang="nb-NO" dirty="0" smtClean="0"/>
          </a:p>
          <a:p>
            <a:r>
              <a:rPr lang="nb-NO" dirty="0" smtClean="0"/>
              <a:t>Instituttet: Kjenner sin emneportefølje, sine programmer, sine ansatte, ansvaret for detaljene, saksbehandler</a:t>
            </a:r>
          </a:p>
          <a:p>
            <a:pPr marL="0" indent="0">
              <a:buNone/>
            </a:pPr>
            <a:endParaRPr lang="nb-NO" dirty="0" smtClean="0"/>
          </a:p>
          <a:p>
            <a:pPr lvl="1"/>
            <a:r>
              <a:rPr lang="nb-NO" sz="1400" dirty="0" smtClean="0"/>
              <a:t>Vitenskapelig ansatt</a:t>
            </a:r>
          </a:p>
          <a:p>
            <a:pPr lvl="1"/>
            <a:r>
              <a:rPr lang="nb-NO" sz="1400" dirty="0" smtClean="0"/>
              <a:t>Fagavdeling/seksjon                                </a:t>
            </a:r>
          </a:p>
          <a:p>
            <a:pPr lvl="1"/>
            <a:r>
              <a:rPr lang="nb-NO" sz="1400" dirty="0" smtClean="0"/>
              <a:t>Programråd									</a:t>
            </a:r>
          </a:p>
          <a:p>
            <a:pPr lvl="1"/>
            <a:r>
              <a:rPr lang="nb-NO" sz="1400" dirty="0" smtClean="0"/>
              <a:t>Utdanningsutvalg</a:t>
            </a:r>
          </a:p>
          <a:p>
            <a:pPr lvl="1"/>
            <a:r>
              <a:rPr lang="nb-NO" sz="1400" dirty="0" smtClean="0"/>
              <a:t>Instituttstyre</a:t>
            </a:r>
          </a:p>
          <a:p>
            <a:pPr lvl="1"/>
            <a:r>
              <a:rPr lang="nb-NO" sz="1400" dirty="0" smtClean="0"/>
              <a:t>Utdanningsleder</a:t>
            </a:r>
          </a:p>
          <a:p>
            <a:pPr lvl="1"/>
            <a:r>
              <a:rPr lang="nb-NO" sz="1400" dirty="0" smtClean="0"/>
              <a:t>Instituttleder</a:t>
            </a:r>
          </a:p>
          <a:p>
            <a:pPr lvl="1"/>
            <a:r>
              <a:rPr lang="nb-NO" sz="1400" dirty="0"/>
              <a:t>Studieseksjon</a:t>
            </a:r>
          </a:p>
          <a:p>
            <a:pPr lvl="1"/>
            <a:endParaRPr lang="nb-NO" dirty="0"/>
          </a:p>
        </p:txBody>
      </p:sp>
      <p:sp>
        <p:nvSpPr>
          <p:cNvPr id="5" name="TextBox 4"/>
          <p:cNvSpPr txBox="1"/>
          <p:nvPr/>
        </p:nvSpPr>
        <p:spPr>
          <a:xfrm>
            <a:off x="3830635" y="2526243"/>
            <a:ext cx="3144931" cy="9771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 smtClean="0"/>
              <a:t>- </a:t>
            </a:r>
            <a:r>
              <a:rPr lang="nb-NO" sz="1100" dirty="0" smtClean="0"/>
              <a:t>utdanningsstrategi, instituttets strategi, </a:t>
            </a:r>
            <a:r>
              <a:rPr lang="nb-NO" sz="1100" dirty="0" err="1" smtClean="0"/>
              <a:t>programluber</a:t>
            </a:r>
            <a:r>
              <a:rPr lang="nb-NO" sz="1100" dirty="0" smtClean="0"/>
              <a:t>, personalpolitikk…..</a:t>
            </a:r>
          </a:p>
          <a:p>
            <a:r>
              <a:rPr lang="nb-NO" sz="1100" dirty="0" smtClean="0"/>
              <a:t>- timeplanlegging, eksamensplanlegging, studentenes utdanningsplaner, opptakskrav til master, språk – utveksling…..</a:t>
            </a:r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72474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Hvordan bli enige om: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Administrativt </a:t>
            </a:r>
            <a:r>
              <a:rPr lang="nb-NO" dirty="0"/>
              <a:t>apparat, </a:t>
            </a:r>
            <a:r>
              <a:rPr lang="nb-NO" dirty="0" err="1" smtClean="0"/>
              <a:t>EpN</a:t>
            </a:r>
            <a:r>
              <a:rPr lang="nb-NO" dirty="0" smtClean="0"/>
              <a:t>-kontakter/studieplankontakter</a:t>
            </a:r>
          </a:p>
          <a:p>
            <a:r>
              <a:rPr lang="nb-NO" dirty="0" smtClean="0"/>
              <a:t>Informasjon/opplæring av vitenskapelig ansatte</a:t>
            </a:r>
            <a:endParaRPr lang="nb-NO" dirty="0"/>
          </a:p>
          <a:p>
            <a:r>
              <a:rPr lang="nb-NO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Hvilken </a:t>
            </a:r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rolle har fakultetet i studieplansaker</a:t>
            </a:r>
          </a:p>
          <a:p>
            <a:r>
              <a:rPr lang="nb-NO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Hvilken </a:t>
            </a:r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rolle har instituttet i studieplansaker</a:t>
            </a:r>
          </a:p>
          <a:p>
            <a:r>
              <a:rPr lang="nb-NO" dirty="0" smtClean="0"/>
              <a:t>Hva </a:t>
            </a:r>
            <a:r>
              <a:rPr lang="nb-NO" dirty="0"/>
              <a:t>må UU/PU vedta lokalt</a:t>
            </a:r>
          </a:p>
          <a:p>
            <a:r>
              <a:rPr lang="nb-NO" dirty="0" smtClean="0"/>
              <a:t>Hva </a:t>
            </a:r>
            <a:r>
              <a:rPr lang="nb-NO" dirty="0"/>
              <a:t>må fakultetet </a:t>
            </a:r>
            <a:r>
              <a:rPr lang="nb-NO" dirty="0" smtClean="0"/>
              <a:t>godkjenne</a:t>
            </a:r>
          </a:p>
          <a:p>
            <a:endParaRPr lang="nb-NO" dirty="0"/>
          </a:p>
          <a:p>
            <a:r>
              <a:rPr lang="nb-NO" dirty="0" smtClean="0"/>
              <a:t>I </a:t>
            </a:r>
            <a:r>
              <a:rPr lang="nb-NO" dirty="0"/>
              <a:t>forlengelse av dette, hva kan fakultetet forvente/ forutsette er avklart på institutt, uten at vi stiller spørsmål tilbake? Og hvem tar støyten når den kommer</a:t>
            </a:r>
            <a:r>
              <a:rPr lang="nb-NO" dirty="0" smtClean="0"/>
              <a:t>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542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pptmal_2018_mn_uio</Template>
  <TotalTime>102</TotalTime>
  <Words>200</Words>
  <Application>Microsoft Office PowerPoint</Application>
  <PresentationFormat>Custom</PresentationFormat>
  <Paragraphs>40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Verdana</vt:lpstr>
      <vt:lpstr>Office-tema</vt:lpstr>
      <vt:lpstr>Studieplanarbeid EpN</vt:lpstr>
      <vt:lpstr>Tidslinje EpN for planlegging av vårsemester 2020</vt:lpstr>
      <vt:lpstr>Utfordringer</vt:lpstr>
      <vt:lpstr>Roller og ansvar (hentet fra presentasjon på STUT 9.1.19)</vt:lpstr>
      <vt:lpstr>Hvordan bli enige om: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Yvonne Halle</dc:creator>
  <cp:lastModifiedBy>Yvonne Halle</cp:lastModifiedBy>
  <cp:revision>12</cp:revision>
  <dcterms:created xsi:type="dcterms:W3CDTF">2019-04-08T13:59:25Z</dcterms:created>
  <dcterms:modified xsi:type="dcterms:W3CDTF">2019-04-12T13:48:52Z</dcterms:modified>
</cp:coreProperties>
</file>