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cat>
            <c:strRef>
              <c:f>'Ark1'!$A$2:$A$4</c:f>
              <c:strCache>
                <c:ptCount val="3"/>
                <c:pt idx="0">
                  <c:v>Help achieve academic outcome</c:v>
                </c:pt>
                <c:pt idx="1">
                  <c:v>Prepare for future education</c:v>
                </c:pt>
                <c:pt idx="2">
                  <c:v>Prepare for workplace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75</c:v>
                </c:pt>
                <c:pt idx="1">
                  <c:v>71</c:v>
                </c:pt>
                <c:pt idx="2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656064"/>
        <c:axId val="77657600"/>
      </c:barChart>
      <c:catAx>
        <c:axId val="77656064"/>
        <c:scaling>
          <c:orientation val="minMax"/>
        </c:scaling>
        <c:delete val="0"/>
        <c:axPos val="b"/>
        <c:majorTickMark val="out"/>
        <c:minorTickMark val="none"/>
        <c:tickLblPos val="nextTo"/>
        <c:crossAx val="77657600"/>
        <c:crosses val="autoZero"/>
        <c:auto val="1"/>
        <c:lblAlgn val="ctr"/>
        <c:lblOffset val="100"/>
        <c:noMultiLvlLbl val="0"/>
      </c:catAx>
      <c:valAx>
        <c:axId val="7765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656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Mer</c:v>
                </c:pt>
              </c:strCache>
            </c:strRef>
          </c:tx>
          <c:invertIfNegative val="0"/>
          <c:cat>
            <c:strRef>
              <c:f>'Ark1'!$A$2:$A$5</c:f>
              <c:strCache>
                <c:ptCount val="4"/>
                <c:pt idx="0">
                  <c:v>Podcast</c:v>
                </c:pt>
                <c:pt idx="1">
                  <c:v>LMS</c:v>
                </c:pt>
                <c:pt idx="2">
                  <c:v>Samarbeid på nett</c:v>
                </c:pt>
                <c:pt idx="3">
                  <c:v>Laptop/iPad/iPhone i klasserommet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73</c:v>
                </c:pt>
                <c:pt idx="1">
                  <c:v>67</c:v>
                </c:pt>
                <c:pt idx="2">
                  <c:v>62</c:v>
                </c:pt>
                <c:pt idx="3">
                  <c:v>53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Mindre</c:v>
                </c:pt>
              </c:strCache>
            </c:strRef>
          </c:tx>
          <c:invertIfNegative val="0"/>
          <c:cat>
            <c:strRef>
              <c:f>'Ark1'!$A$2:$A$5</c:f>
              <c:strCache>
                <c:ptCount val="4"/>
                <c:pt idx="0">
                  <c:v>Podcast</c:v>
                </c:pt>
                <c:pt idx="1">
                  <c:v>LMS</c:v>
                </c:pt>
                <c:pt idx="2">
                  <c:v>Samarbeid på nett</c:v>
                </c:pt>
                <c:pt idx="3">
                  <c:v>Laptop/iPad/iPhone i klasserommet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13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42336"/>
        <c:axId val="34543872"/>
      </c:barChart>
      <c:catAx>
        <c:axId val="34542336"/>
        <c:scaling>
          <c:orientation val="minMax"/>
        </c:scaling>
        <c:delete val="0"/>
        <c:axPos val="b"/>
        <c:majorTickMark val="out"/>
        <c:minorTickMark val="none"/>
        <c:tickLblPos val="nextTo"/>
        <c:crossAx val="34543872"/>
        <c:crosses val="autoZero"/>
        <c:auto val="1"/>
        <c:lblAlgn val="ctr"/>
        <c:lblOffset val="100"/>
        <c:noMultiLvlLbl val="0"/>
      </c:catAx>
      <c:valAx>
        <c:axId val="34543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542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'Ark1'!$A$2:$A$6</c:f>
              <c:strCache>
                <c:ptCount val="5"/>
                <c:pt idx="0">
                  <c:v>Laptop</c:v>
                </c:pt>
                <c:pt idx="1">
                  <c:v>Smartphone</c:v>
                </c:pt>
                <c:pt idx="2">
                  <c:v>PC</c:v>
                </c:pt>
                <c:pt idx="3">
                  <c:v>Tablet</c:v>
                </c:pt>
                <c:pt idx="4">
                  <c:v>E-Reader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85</c:v>
                </c:pt>
                <c:pt idx="1">
                  <c:v>45</c:v>
                </c:pt>
                <c:pt idx="2">
                  <c:v>45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'Ark1'!$A$2:$A$6</c:f>
              <c:strCache>
                <c:ptCount val="5"/>
                <c:pt idx="0">
                  <c:v>Laptop</c:v>
                </c:pt>
                <c:pt idx="1">
                  <c:v>Smartphone</c:v>
                </c:pt>
                <c:pt idx="2">
                  <c:v>PC</c:v>
                </c:pt>
                <c:pt idx="3">
                  <c:v>Tablet</c:v>
                </c:pt>
                <c:pt idx="4">
                  <c:v>E-Reader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88</c:v>
                </c:pt>
                <c:pt idx="1">
                  <c:v>75</c:v>
                </c:pt>
                <c:pt idx="2">
                  <c:v>43</c:v>
                </c:pt>
                <c:pt idx="3">
                  <c:v>30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95584"/>
        <c:axId val="34597120"/>
      </c:barChart>
      <c:catAx>
        <c:axId val="34595584"/>
        <c:scaling>
          <c:orientation val="minMax"/>
        </c:scaling>
        <c:delete val="0"/>
        <c:axPos val="b"/>
        <c:majorTickMark val="out"/>
        <c:minorTickMark val="none"/>
        <c:tickLblPos val="nextTo"/>
        <c:crossAx val="34597120"/>
        <c:crosses val="autoZero"/>
        <c:auto val="1"/>
        <c:lblAlgn val="ctr"/>
        <c:lblOffset val="100"/>
        <c:noMultiLvlLbl val="0"/>
      </c:catAx>
      <c:valAx>
        <c:axId val="34597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595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Mer</c:v>
                </c:pt>
              </c:strCache>
            </c:strRef>
          </c:tx>
          <c:invertIfNegative val="0"/>
          <c:cat>
            <c:strRef>
              <c:f>'Ark1'!$A$2:$A$10</c:f>
              <c:strCache>
                <c:ptCount val="9"/>
                <c:pt idx="0">
                  <c:v>Face-to-face</c:v>
                </c:pt>
                <c:pt idx="1">
                  <c:v>E-post</c:v>
                </c:pt>
                <c:pt idx="2">
                  <c:v>LMS</c:v>
                </c:pt>
                <c:pt idx="3">
                  <c:v>SMS</c:v>
                </c:pt>
                <c:pt idx="4">
                  <c:v>Chat</c:v>
                </c:pt>
                <c:pt idx="5">
                  <c:v>Audio/video</c:v>
                </c:pt>
                <c:pt idx="6">
                  <c:v>Telefon</c:v>
                </c:pt>
                <c:pt idx="7">
                  <c:v>Facebook</c:v>
                </c:pt>
                <c:pt idx="8">
                  <c:v>Twitter</c:v>
                </c:pt>
              </c:strCache>
            </c:strRef>
          </c:cat>
          <c:val>
            <c:numRef>
              <c:f>'Ark1'!$B$2:$B$10</c:f>
              <c:numCache>
                <c:formatCode>General</c:formatCode>
                <c:ptCount val="9"/>
                <c:pt idx="0">
                  <c:v>68</c:v>
                </c:pt>
                <c:pt idx="1">
                  <c:v>66</c:v>
                </c:pt>
                <c:pt idx="2">
                  <c:v>60</c:v>
                </c:pt>
                <c:pt idx="3">
                  <c:v>47</c:v>
                </c:pt>
                <c:pt idx="4">
                  <c:v>40</c:v>
                </c:pt>
                <c:pt idx="5">
                  <c:v>40</c:v>
                </c:pt>
                <c:pt idx="6">
                  <c:v>34</c:v>
                </c:pt>
                <c:pt idx="7">
                  <c:v>24</c:v>
                </c:pt>
                <c:pt idx="8">
                  <c:v>15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Mindre</c:v>
                </c:pt>
              </c:strCache>
            </c:strRef>
          </c:tx>
          <c:invertIfNegative val="0"/>
          <c:cat>
            <c:strRef>
              <c:f>'Ark1'!$A$2:$A$10</c:f>
              <c:strCache>
                <c:ptCount val="9"/>
                <c:pt idx="0">
                  <c:v>Face-to-face</c:v>
                </c:pt>
                <c:pt idx="1">
                  <c:v>E-post</c:v>
                </c:pt>
                <c:pt idx="2">
                  <c:v>LMS</c:v>
                </c:pt>
                <c:pt idx="3">
                  <c:v>SMS</c:v>
                </c:pt>
                <c:pt idx="4">
                  <c:v>Chat</c:v>
                </c:pt>
                <c:pt idx="5">
                  <c:v>Audio/video</c:v>
                </c:pt>
                <c:pt idx="6">
                  <c:v>Telefon</c:v>
                </c:pt>
                <c:pt idx="7">
                  <c:v>Facebook</c:v>
                </c:pt>
                <c:pt idx="8">
                  <c:v>Twitter</c:v>
                </c:pt>
              </c:strCache>
            </c:strRef>
          </c:cat>
          <c:val>
            <c:numRef>
              <c:f>'Ark1'!$C$2:$C$10</c:f>
              <c:numCache>
                <c:formatCode>General</c:formatCode>
                <c:ptCount val="9"/>
                <c:pt idx="0">
                  <c:v>4</c:v>
                </c:pt>
                <c:pt idx="1">
                  <c:v>4</c:v>
                </c:pt>
                <c:pt idx="2">
                  <c:v>45</c:v>
                </c:pt>
                <c:pt idx="3">
                  <c:v>61</c:v>
                </c:pt>
                <c:pt idx="4">
                  <c:v>40</c:v>
                </c:pt>
                <c:pt idx="5">
                  <c:v>40</c:v>
                </c:pt>
                <c:pt idx="6">
                  <c:v>40</c:v>
                </c:pt>
                <c:pt idx="7">
                  <c:v>58</c:v>
                </c:pt>
                <c:pt idx="8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85696"/>
        <c:axId val="34687232"/>
      </c:barChart>
      <c:catAx>
        <c:axId val="3468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34687232"/>
        <c:crosses val="autoZero"/>
        <c:auto val="1"/>
        <c:lblAlgn val="ctr"/>
        <c:lblOffset val="100"/>
        <c:noMultiLvlLbl val="0"/>
      </c:catAx>
      <c:valAx>
        <c:axId val="3468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685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30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9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08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125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42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95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2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49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31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81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77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9FAFB-0B95-487F-B8FB-E81F30348E6B}" type="datetimeFigureOut">
              <a:rPr lang="nb-NO" smtClean="0"/>
              <a:t>18.11.2013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9BB3-E070-4CF5-AB58-DECFC81B08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7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ECAR </a:t>
            </a:r>
            <a:r>
              <a:rPr lang="nb-NO" sz="2400" dirty="0" err="1" smtClean="0"/>
              <a:t>Study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Undergraduate</a:t>
            </a:r>
            <a:r>
              <a:rPr lang="nb-NO" sz="2400" dirty="0" smtClean="0"/>
              <a:t> Students </a:t>
            </a:r>
            <a:br>
              <a:rPr lang="nb-NO" sz="2400" dirty="0" smtClean="0"/>
            </a:br>
            <a:r>
              <a:rPr lang="nb-NO" sz="2400" dirty="0" smtClean="0"/>
              <a:t>and Information Technology, 2013</a:t>
            </a:r>
            <a:endParaRPr lang="nb-NO" sz="2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Educause</a:t>
            </a:r>
            <a:r>
              <a:rPr lang="nb-NO" sz="2400" dirty="0" smtClean="0"/>
              <a:t> Center for Analysis and Research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2062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nb-NO" sz="2000" dirty="0" smtClean="0"/>
              <a:t>Siden 2004</a:t>
            </a:r>
          </a:p>
          <a:p>
            <a:r>
              <a:rPr lang="nb-NO" sz="2000" dirty="0" smtClean="0"/>
              <a:t>Hva undersøkes? </a:t>
            </a:r>
            <a:br>
              <a:rPr lang="nb-NO" sz="2000" dirty="0" smtClean="0"/>
            </a:br>
            <a:r>
              <a:rPr lang="nb-NO" sz="2000" dirty="0" smtClean="0"/>
              <a:t>- Hva studentene eier av IKT-utstyr</a:t>
            </a:r>
            <a:br>
              <a:rPr lang="nb-NO" sz="2000" dirty="0" smtClean="0"/>
            </a:br>
            <a:r>
              <a:rPr lang="nb-NO" sz="2000" dirty="0" smtClean="0"/>
              <a:t>- Brukermønster (</a:t>
            </a:r>
            <a:r>
              <a:rPr lang="nb-NO" sz="2000" dirty="0" smtClean="0">
                <a:sym typeface="Wingdings" panose="05000000000000000000" pitchFamily="2" charset="2"/>
              </a:rPr>
              <a:t> utdanning)</a:t>
            </a:r>
            <a:r>
              <a:rPr lang="nb-NO" sz="2000" dirty="0">
                <a:sym typeface="Wingdings" panose="05000000000000000000" pitchFamily="2" charset="2"/>
              </a:rPr>
              <a:t/>
            </a:r>
            <a:br>
              <a:rPr lang="nb-NO" sz="2000" dirty="0">
                <a:sym typeface="Wingdings" panose="05000000000000000000" pitchFamily="2" charset="2"/>
              </a:rPr>
            </a:br>
            <a:r>
              <a:rPr lang="nb-NO" sz="2000" dirty="0" smtClean="0">
                <a:sym typeface="Wingdings" panose="05000000000000000000" pitchFamily="2" charset="2"/>
              </a:rPr>
              <a:t>- Oppfatninger om bruk av IKT ved eget universitet</a:t>
            </a:r>
            <a:br>
              <a:rPr lang="nb-NO" sz="2000" dirty="0" smtClean="0">
                <a:sym typeface="Wingdings" panose="05000000000000000000" pitchFamily="2" charset="2"/>
              </a:rPr>
            </a:br>
            <a:r>
              <a:rPr lang="nb-NO" sz="2000" dirty="0" smtClean="0">
                <a:sym typeface="Wingdings" panose="05000000000000000000" pitchFamily="2" charset="2"/>
              </a:rPr>
              <a:t>- Hva forventer/ønsker studentene</a:t>
            </a: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113 000 studenter</a:t>
            </a:r>
            <a:br>
              <a:rPr lang="nb-NO" sz="2000" dirty="0" smtClean="0"/>
            </a:br>
            <a:r>
              <a:rPr lang="nb-NO" sz="2000" dirty="0" smtClean="0"/>
              <a:t>250 universiteter</a:t>
            </a:r>
            <a:br>
              <a:rPr lang="nb-NO" sz="2000" dirty="0" smtClean="0"/>
            </a:br>
            <a:r>
              <a:rPr lang="nb-NO" sz="2000" dirty="0" smtClean="0"/>
              <a:t>13 land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IKT = vid forstand: </a:t>
            </a:r>
            <a:br>
              <a:rPr lang="nb-NO" sz="2000" dirty="0" smtClean="0"/>
            </a:br>
            <a:r>
              <a:rPr lang="nb-NO" sz="2000" dirty="0" smtClean="0"/>
              <a:t>- Nettsider, LMS, E-post, SMS, Word…</a:t>
            </a:r>
            <a:br>
              <a:rPr lang="nb-NO" sz="2000" dirty="0" smtClean="0"/>
            </a:br>
            <a:r>
              <a:rPr lang="nb-NO" sz="2000" dirty="0" smtClean="0"/>
              <a:t>- E-bøker, Åpne digitale læringsressurser, </a:t>
            </a:r>
            <a:r>
              <a:rPr lang="nb-NO" sz="2000" dirty="0" err="1" smtClean="0"/>
              <a:t>podcast</a:t>
            </a:r>
            <a:r>
              <a:rPr lang="nb-NO" sz="2000" dirty="0" smtClean="0"/>
              <a:t>, </a:t>
            </a:r>
            <a:r>
              <a:rPr lang="nb-NO" sz="2000" dirty="0" err="1" smtClean="0"/>
              <a:t>vodcast</a:t>
            </a:r>
            <a:r>
              <a:rPr lang="nb-NO" sz="2000" dirty="0" smtClean="0"/>
              <a:t>…</a:t>
            </a:r>
            <a:br>
              <a:rPr lang="nb-NO" sz="2000" dirty="0" smtClean="0"/>
            </a:br>
            <a:r>
              <a:rPr lang="nb-NO" sz="2000" dirty="0" smtClean="0"/>
              <a:t>- Spill, simuleringer, E-porteføljer, </a:t>
            </a:r>
            <a:r>
              <a:rPr lang="nb-NO" sz="2000" dirty="0" err="1" smtClean="0"/>
              <a:t>Learner</a:t>
            </a:r>
            <a:r>
              <a:rPr lang="nb-NO" sz="2000" dirty="0" smtClean="0"/>
              <a:t> </a:t>
            </a:r>
            <a:r>
              <a:rPr lang="nb-NO" sz="2000" dirty="0" err="1" smtClean="0"/>
              <a:t>analytics</a:t>
            </a:r>
            <a:r>
              <a:rPr lang="nb-NO" sz="2000" dirty="0" smtClean="0"/>
              <a:t>…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4507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Verdifullt?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669593"/>
              </p:ext>
            </p:extLst>
          </p:nvPr>
        </p:nvGraphicFramePr>
        <p:xfrm>
          <a:off x="457200" y="1125538"/>
          <a:ext cx="8229600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071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Opplæring i bruken av 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nb-NO" sz="2000" dirty="0" smtClean="0"/>
              <a:t>Foretrekker face-to-face (fremfor online)</a:t>
            </a:r>
          </a:p>
          <a:p>
            <a:r>
              <a:rPr lang="nb-NO" sz="2000" dirty="0" smtClean="0"/>
              <a:t>Fra lærer (ikke fra </a:t>
            </a:r>
            <a:r>
              <a:rPr lang="nb-NO" sz="2000" dirty="0" err="1" smtClean="0"/>
              <a:t>helpdesk</a:t>
            </a:r>
            <a:r>
              <a:rPr lang="nb-NO" sz="2000" dirty="0" smtClean="0"/>
              <a:t> eller andre)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>
                <a:sym typeface="Wingdings" panose="05000000000000000000" pitchFamily="2" charset="2"/>
              </a:rPr>
              <a:t> Vil ha informasjon om </a:t>
            </a:r>
            <a:r>
              <a:rPr lang="nb-NO" sz="2000" dirty="0" smtClean="0">
                <a:sym typeface="Wingdings" panose="05000000000000000000" pitchFamily="2" charset="2"/>
              </a:rPr>
              <a:t>teknologikrav, nettressurser </a:t>
            </a:r>
            <a:r>
              <a:rPr lang="nb-NO" sz="2000" dirty="0" smtClean="0">
                <a:sym typeface="Wingdings" panose="05000000000000000000" pitchFamily="2" charset="2"/>
              </a:rPr>
              <a:t>o.l. av lærer.</a:t>
            </a:r>
            <a:br>
              <a:rPr lang="nb-NO" sz="2000" dirty="0" smtClean="0">
                <a:sym typeface="Wingdings" panose="05000000000000000000" pitchFamily="2" charset="2"/>
              </a:rPr>
            </a:br>
            <a:r>
              <a:rPr lang="nb-NO" sz="2000" dirty="0" smtClean="0">
                <a:sym typeface="Wingdings" panose="05000000000000000000" pitchFamily="2" charset="2"/>
              </a:rPr>
              <a:t>Også </a:t>
            </a:r>
            <a:r>
              <a:rPr lang="nb-NO" sz="2000" u="sng" dirty="0" smtClean="0">
                <a:sym typeface="Wingdings" panose="05000000000000000000" pitchFamily="2" charset="2"/>
              </a:rPr>
              <a:t>veiledning</a:t>
            </a:r>
            <a:r>
              <a:rPr lang="nb-NO" sz="2000" dirty="0" smtClean="0">
                <a:sym typeface="Wingdings" panose="05000000000000000000" pitchFamily="2" charset="2"/>
              </a:rPr>
              <a:t> </a:t>
            </a:r>
            <a:r>
              <a:rPr lang="nb-NO" sz="2000" dirty="0" smtClean="0">
                <a:sym typeface="Wingdings" panose="05000000000000000000" pitchFamily="2" charset="2"/>
              </a:rPr>
              <a:t>fra lærer, og integrert i undervisningen (eventuelt </a:t>
            </a:r>
            <a:r>
              <a:rPr lang="nb-NO" sz="2000" dirty="0" err="1" smtClean="0">
                <a:sym typeface="Wingdings" panose="05000000000000000000" pitchFamily="2" charset="2"/>
              </a:rPr>
              <a:t>webbasert</a:t>
            </a:r>
            <a:r>
              <a:rPr lang="nb-NO" sz="2000" dirty="0" smtClean="0">
                <a:sym typeface="Wingdings" panose="05000000000000000000" pitchFamily="2" charset="2"/>
              </a:rPr>
              <a:t> on-</a:t>
            </a:r>
            <a:r>
              <a:rPr lang="nb-NO" sz="2000" dirty="0" err="1" smtClean="0">
                <a:sym typeface="Wingdings" panose="05000000000000000000" pitchFamily="2" charset="2"/>
              </a:rPr>
              <a:t>demand</a:t>
            </a:r>
            <a:r>
              <a:rPr lang="nb-NO" sz="2000" dirty="0" smtClean="0">
                <a:sym typeface="Wingdings" panose="05000000000000000000" pitchFamily="2" charset="2"/>
              </a:rPr>
              <a:t> ved behov)</a:t>
            </a:r>
            <a:br>
              <a:rPr lang="nb-NO" sz="2000" dirty="0" smtClean="0">
                <a:sym typeface="Wingdings" panose="05000000000000000000" pitchFamily="2" charset="2"/>
              </a:rPr>
            </a:br>
            <a:endParaRPr lang="nb-NO" sz="2000" dirty="0">
              <a:sym typeface="Wingdings" panose="05000000000000000000" pitchFamily="2" charset="2"/>
            </a:endParaRPr>
          </a:p>
          <a:p>
            <a:r>
              <a:rPr lang="nb-NO" sz="2000" dirty="0" smtClean="0">
                <a:sym typeface="Wingdings" panose="05000000000000000000" pitchFamily="2" charset="2"/>
              </a:rPr>
              <a:t>(men bare 52 % sier de får tilstrekkelig opplæring)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7330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Hvilken teknologi </a:t>
            </a:r>
            <a:r>
              <a:rPr lang="nb-NO" dirty="0" smtClean="0"/>
              <a:t>brukes av </a:t>
            </a:r>
            <a:r>
              <a:rPr lang="nb-NO" dirty="0" err="1" smtClean="0"/>
              <a:t>univ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nb-NO" sz="2000" dirty="0" smtClean="0"/>
              <a:t>1. Nettsider (nesten 100 %)</a:t>
            </a:r>
          </a:p>
          <a:p>
            <a:r>
              <a:rPr lang="nb-NO" sz="2000" dirty="0" smtClean="0"/>
              <a:t>2. CMS/LMS (92 %)</a:t>
            </a:r>
          </a:p>
          <a:p>
            <a:r>
              <a:rPr lang="nb-NO" sz="2000" dirty="0" smtClean="0"/>
              <a:t>3. </a:t>
            </a:r>
            <a:r>
              <a:rPr lang="nb-NO" sz="2000" dirty="0" err="1" smtClean="0"/>
              <a:t>Biblioteksressurser</a:t>
            </a:r>
            <a:r>
              <a:rPr lang="nb-NO" sz="2000" dirty="0" smtClean="0"/>
              <a:t> </a:t>
            </a:r>
            <a:r>
              <a:rPr lang="nb-NO" sz="2000" dirty="0" smtClean="0"/>
              <a:t>(90 %)</a:t>
            </a:r>
            <a:br>
              <a:rPr lang="nb-NO" sz="2000" dirty="0" smtClean="0"/>
            </a:b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Disse tre anses også som de viktigste ressursene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Åpne ressurser på web (71 %, «men bare på enkelte kurs»)</a:t>
            </a:r>
            <a:br>
              <a:rPr lang="nb-NO" sz="2000" dirty="0" smtClean="0"/>
            </a:br>
            <a:r>
              <a:rPr lang="nb-NO" sz="2000" dirty="0" smtClean="0"/>
              <a:t>55 % av studentene vil ha mer av dette (som lærestoff, supplement, annet perspektiv, </a:t>
            </a:r>
            <a:r>
              <a:rPr lang="nb-NO" sz="2000" dirty="0" err="1" smtClean="0"/>
              <a:t>etc</a:t>
            </a:r>
            <a:r>
              <a:rPr lang="nb-NO" sz="2000" dirty="0" smtClean="0"/>
              <a:t>)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E-bøker, spill, simuleringer, (E-porteføljer) </a:t>
            </a:r>
            <a:br>
              <a:rPr lang="nb-NO" sz="2000" dirty="0" smtClean="0"/>
            </a:br>
            <a:r>
              <a:rPr lang="nb-NO" sz="2000" dirty="0" smtClean="0"/>
              <a:t>Begrenset bruk, på eksperimentstadiet</a:t>
            </a:r>
            <a:br>
              <a:rPr lang="nb-NO" sz="2000" dirty="0" smtClean="0"/>
            </a:br>
            <a:r>
              <a:rPr lang="nb-NO" sz="2000" dirty="0" smtClean="0"/>
              <a:t>(Men 50 % av studentene vil ha mer av det)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2216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Læringsomgivelser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nb-NO" sz="2000" dirty="0" smtClean="0"/>
              <a:t>Foretrekker </a:t>
            </a:r>
            <a:r>
              <a:rPr lang="nb-NO" sz="2000" dirty="0" err="1" smtClean="0"/>
              <a:t>blended</a:t>
            </a:r>
            <a:r>
              <a:rPr lang="nb-NO" sz="2000" dirty="0" smtClean="0"/>
              <a:t> </a:t>
            </a:r>
            <a:r>
              <a:rPr lang="nb-NO" sz="2000" dirty="0" err="1" smtClean="0"/>
              <a:t>learning</a:t>
            </a:r>
            <a:r>
              <a:rPr lang="nb-NO" sz="2000" dirty="0" smtClean="0"/>
              <a:t> (ikke bare tradisjonell eller online)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3 – 6 % har tatt en MOOC</a:t>
            </a:r>
            <a:r>
              <a:rPr lang="nb-NO" sz="2000" dirty="0"/>
              <a:t/>
            </a:r>
            <a:br>
              <a:rPr lang="nb-NO" sz="2000" dirty="0"/>
            </a:br>
            <a:r>
              <a:rPr lang="nb-NO" sz="2000" dirty="0" smtClean="0"/>
              <a:t>75 % vet ikke hva en MOOC er</a:t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 smtClean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616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Forventninger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127498"/>
              </p:ext>
            </p:extLst>
          </p:nvPr>
        </p:nvGraphicFramePr>
        <p:xfrm>
          <a:off x="457200" y="908050"/>
          <a:ext cx="8229600" cy="521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302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nb-NO" sz="2000" dirty="0" smtClean="0"/>
              <a:t>«Forventer tilgang til kursmateriale overalt, til enhver tid»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«Forventer veiledning fra lærere og institusjon i hvordan best utnytte teknologien i utdanningen sin»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97 % bruker et LMS.</a:t>
            </a:r>
            <a:br>
              <a:rPr lang="nb-NO" sz="2000" dirty="0" smtClean="0"/>
            </a:br>
            <a:r>
              <a:rPr lang="nb-NO" sz="2000" dirty="0" smtClean="0"/>
              <a:t>Men studentene mener </a:t>
            </a:r>
            <a:r>
              <a:rPr lang="nb-NO" sz="2000" u="sng" dirty="0" smtClean="0"/>
              <a:t>mulighetene</a:t>
            </a:r>
            <a:r>
              <a:rPr lang="nb-NO" sz="2000" dirty="0" smtClean="0"/>
              <a:t> i LMS ikke utnyttes, og at lærerne ikke er aktive nok (med materiale, meldinger, </a:t>
            </a:r>
            <a:r>
              <a:rPr lang="nb-NO" sz="2000" dirty="0" err="1" smtClean="0"/>
              <a:t>etc</a:t>
            </a:r>
            <a:r>
              <a:rPr lang="nb-NO" sz="2000" dirty="0" smtClean="0"/>
              <a:t>).</a:t>
            </a:r>
            <a:br>
              <a:rPr lang="nb-NO" sz="2000" dirty="0" smtClean="0"/>
            </a:br>
            <a:r>
              <a:rPr lang="nb-NO" sz="2000" dirty="0" smtClean="0"/>
              <a:t>Ønsker seg også </a:t>
            </a:r>
            <a:r>
              <a:rPr lang="nb-NO" sz="2000" u="sng" dirty="0" smtClean="0"/>
              <a:t>enhetlig standard</a:t>
            </a:r>
            <a:r>
              <a:rPr lang="nb-NO" sz="2000" dirty="0" smtClean="0"/>
              <a:t> i bruk av LMS fra kurs til kurs.</a:t>
            </a:r>
            <a:br>
              <a:rPr lang="nb-NO" sz="2000" dirty="0" smtClean="0"/>
            </a:br>
            <a:r>
              <a:rPr lang="nb-NO" sz="2000" dirty="0" smtClean="0"/>
              <a:t>Lærerne oppfattes som ikke godt nok opplært.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err="1" smtClean="0"/>
              <a:t>Podcast</a:t>
            </a:r>
            <a:r>
              <a:rPr lang="nb-NO" sz="2000" dirty="0" smtClean="0"/>
              <a:t> (</a:t>
            </a:r>
            <a:r>
              <a:rPr lang="nb-NO" sz="2000" dirty="0" err="1" smtClean="0"/>
              <a:t>lecture</a:t>
            </a:r>
            <a:r>
              <a:rPr lang="nb-NO" sz="2000" dirty="0" smtClean="0"/>
              <a:t> </a:t>
            </a:r>
            <a:r>
              <a:rPr lang="nb-NO" sz="2000" dirty="0" err="1" smtClean="0"/>
              <a:t>capture</a:t>
            </a:r>
            <a:r>
              <a:rPr lang="nb-NO" sz="2000" dirty="0" smtClean="0"/>
              <a:t>)</a:t>
            </a:r>
            <a:br>
              <a:rPr lang="nb-NO" sz="2000" dirty="0" smtClean="0"/>
            </a:br>
            <a:r>
              <a:rPr lang="nb-NO" sz="2000" dirty="0" smtClean="0"/>
              <a:t>73% ønsker mer bruk av </a:t>
            </a:r>
            <a:r>
              <a:rPr lang="nb-NO" sz="2000" dirty="0" err="1" smtClean="0"/>
              <a:t>podcast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Ønsker også tilgang til forelesers notater, slides, </a:t>
            </a:r>
            <a:r>
              <a:rPr lang="nb-NO" sz="2000" dirty="0" smtClean="0"/>
              <a:t>oppgaver, </a:t>
            </a:r>
            <a:r>
              <a:rPr lang="nb-NO" sz="2000" dirty="0" smtClean="0"/>
              <a:t>og så videre</a:t>
            </a:r>
            <a:br>
              <a:rPr lang="nb-NO" sz="2000" dirty="0" smtClean="0"/>
            </a:br>
            <a:r>
              <a:rPr lang="nb-NO" sz="2000" dirty="0" smtClean="0"/>
              <a:t>Bare 21 % av universitetene bruker </a:t>
            </a:r>
            <a:r>
              <a:rPr lang="nb-NO" sz="2000" dirty="0" err="1" smtClean="0"/>
              <a:t>podcast</a:t>
            </a:r>
            <a:r>
              <a:rPr lang="nb-NO" sz="2000" dirty="0" smtClean="0"/>
              <a:t> bredt.</a:t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72532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Gadgets</a:t>
            </a:r>
            <a:r>
              <a:rPr lang="nb-NO" dirty="0" smtClean="0"/>
              <a:t> studentene bruker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141151"/>
              </p:ext>
            </p:extLst>
          </p:nvPr>
        </p:nvGraphicFramePr>
        <p:xfrm>
          <a:off x="457200" y="1052513"/>
          <a:ext cx="8229600" cy="507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609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Hvordan bruke en smarttelefon…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nb-NO" sz="2000" dirty="0" err="1" smtClean="0"/>
              <a:t>Webverktøy</a:t>
            </a:r>
            <a:r>
              <a:rPr lang="nb-NO" sz="2000" dirty="0" smtClean="0"/>
              <a:t> (Finne informasjon på nett)</a:t>
            </a:r>
          </a:p>
          <a:p>
            <a:r>
              <a:rPr lang="nb-NO" sz="2000" dirty="0" smtClean="0"/>
              <a:t>Fotografere i klasserommet</a:t>
            </a:r>
          </a:p>
          <a:p>
            <a:r>
              <a:rPr lang="nb-NO" sz="2000" dirty="0" smtClean="0"/>
              <a:t>Opptaker</a:t>
            </a:r>
          </a:p>
          <a:p>
            <a:r>
              <a:rPr lang="nb-NO" sz="2000" dirty="0" smtClean="0"/>
              <a:t>Ta </a:t>
            </a:r>
            <a:r>
              <a:rPr lang="nb-NO" sz="2000" dirty="0" smtClean="0"/>
              <a:t>notater</a:t>
            </a:r>
            <a:endParaRPr lang="nb-NO" sz="2000" dirty="0" smtClean="0"/>
          </a:p>
          <a:p>
            <a:r>
              <a:rPr lang="nb-NO" sz="2000" dirty="0" smtClean="0"/>
              <a:t>Kalenderverktøy</a:t>
            </a:r>
          </a:p>
          <a:p>
            <a:r>
              <a:rPr lang="nb-NO" sz="2000" dirty="0" smtClean="0"/>
              <a:t>Kommunikasjonsverktøy (E-post, SMS…)</a:t>
            </a:r>
          </a:p>
          <a:p>
            <a:r>
              <a:rPr lang="nb-NO" sz="2000" dirty="0" smtClean="0"/>
              <a:t>Oppslagsverk/leksika</a:t>
            </a:r>
          </a:p>
          <a:p>
            <a:r>
              <a:rPr lang="nb-NO" sz="2000" dirty="0" err="1" smtClean="0"/>
              <a:t>Thesaurus</a:t>
            </a:r>
            <a:endParaRPr lang="nb-NO" sz="2000" dirty="0" smtClean="0"/>
          </a:p>
          <a:p>
            <a:r>
              <a:rPr lang="nb-NO" sz="2000" dirty="0" smtClean="0"/>
              <a:t>Oversetterverktøy</a:t>
            </a:r>
          </a:p>
          <a:p>
            <a:r>
              <a:rPr lang="nb-NO" sz="2000" dirty="0" smtClean="0"/>
              <a:t>Klikker</a:t>
            </a:r>
          </a:p>
          <a:p>
            <a:r>
              <a:rPr lang="nb-NO" sz="2000" dirty="0" smtClean="0"/>
              <a:t>Svare på quizer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59392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Kommunikasjon med lærer 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802144"/>
              </p:ext>
            </p:extLst>
          </p:nvPr>
        </p:nvGraphicFramePr>
        <p:xfrm>
          <a:off x="611560" y="908720"/>
          <a:ext cx="7931224" cy="4825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68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Anbefalinger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nb-NO" sz="2000" dirty="0" smtClean="0"/>
              <a:t>Lær opp lærerne</a:t>
            </a:r>
            <a:br>
              <a:rPr lang="nb-NO" sz="2000" dirty="0" smtClean="0"/>
            </a:br>
            <a:r>
              <a:rPr lang="nb-NO" sz="2000" dirty="0" err="1" smtClean="0"/>
              <a:t>Lærerne</a:t>
            </a:r>
            <a:r>
              <a:rPr lang="nb-NO" sz="2000" dirty="0" smtClean="0"/>
              <a:t> må lære opp og veilede studentene</a:t>
            </a:r>
          </a:p>
          <a:p>
            <a:r>
              <a:rPr lang="nb-NO" sz="2000" dirty="0" smtClean="0"/>
              <a:t>Gode </a:t>
            </a:r>
            <a:r>
              <a:rPr lang="nb-NO" sz="2000" dirty="0" smtClean="0"/>
              <a:t>nettsider. </a:t>
            </a:r>
          </a:p>
          <a:p>
            <a:r>
              <a:rPr lang="nb-NO" sz="2000" dirty="0" smtClean="0"/>
              <a:t>«</a:t>
            </a:r>
            <a:r>
              <a:rPr lang="nb-NO" sz="2000" dirty="0" err="1"/>
              <a:t>N</a:t>
            </a:r>
            <a:r>
              <a:rPr lang="nb-NO" sz="2000" dirty="0" err="1" smtClean="0"/>
              <a:t>eed</a:t>
            </a:r>
            <a:r>
              <a:rPr lang="nb-NO" sz="2000" dirty="0" smtClean="0"/>
              <a:t> not be </a:t>
            </a:r>
            <a:r>
              <a:rPr lang="nb-NO" sz="2000" dirty="0" err="1" smtClean="0"/>
              <a:t>flashy</a:t>
            </a:r>
            <a:r>
              <a:rPr lang="nb-NO" sz="2000" dirty="0" smtClean="0"/>
              <a:t>».</a:t>
            </a:r>
            <a:endParaRPr lang="nb-NO" sz="2000" dirty="0" smtClean="0"/>
          </a:p>
          <a:p>
            <a:r>
              <a:rPr lang="nb-NO" sz="2000" dirty="0" smtClean="0"/>
              <a:t>Mer og mer enhetlig bruk av </a:t>
            </a:r>
            <a:r>
              <a:rPr lang="nb-NO" sz="2000" dirty="0" smtClean="0"/>
              <a:t>LMS</a:t>
            </a:r>
            <a:endParaRPr lang="nb-NO" sz="2000" dirty="0" smtClean="0"/>
          </a:p>
          <a:p>
            <a:r>
              <a:rPr lang="nb-NO" sz="2000" dirty="0" smtClean="0"/>
              <a:t>Kommuniser via nettsider, e-post og LMS (pluss face-to-face)</a:t>
            </a:r>
          </a:p>
          <a:p>
            <a:r>
              <a:rPr lang="nb-NO" sz="2000" dirty="0" smtClean="0"/>
              <a:t>Legg alt kursmateriell på nett (pensum, forelesningsnotater, </a:t>
            </a:r>
            <a:r>
              <a:rPr lang="nb-NO" sz="2000" dirty="0" err="1" smtClean="0"/>
              <a:t>podcast</a:t>
            </a:r>
            <a:r>
              <a:rPr lang="nb-NO" sz="2000" dirty="0" smtClean="0"/>
              <a:t>…)</a:t>
            </a:r>
            <a:br>
              <a:rPr lang="nb-NO" sz="2000" dirty="0" smtClean="0"/>
            </a:br>
            <a:r>
              <a:rPr lang="nb-NO" sz="2000" dirty="0" smtClean="0"/>
              <a:t>Bruk også åpne nettressurser mer</a:t>
            </a:r>
          </a:p>
          <a:p>
            <a:r>
              <a:rPr lang="nb-NO" sz="2000" dirty="0" smtClean="0"/>
              <a:t>Bygg IT-infrastruktur (</a:t>
            </a:r>
            <a:r>
              <a:rPr lang="nb-NO" sz="2000" dirty="0" err="1" smtClean="0"/>
              <a:t>f.eks</a:t>
            </a:r>
            <a:r>
              <a:rPr lang="nb-NO" sz="2000" dirty="0" smtClean="0"/>
              <a:t> trådløst </a:t>
            </a:r>
            <a:r>
              <a:rPr lang="nb-NO" sz="2000" dirty="0" smtClean="0"/>
              <a:t>nett…)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Åpne for bruk av </a:t>
            </a:r>
            <a:r>
              <a:rPr lang="nb-NO" sz="2000" dirty="0" err="1" smtClean="0"/>
              <a:t>gadgets</a:t>
            </a:r>
            <a:r>
              <a:rPr lang="nb-NO" sz="2000" dirty="0" smtClean="0"/>
              <a:t> i undervisningen</a:t>
            </a:r>
          </a:p>
          <a:p>
            <a:r>
              <a:rPr lang="nb-NO" sz="2000" dirty="0" smtClean="0"/>
              <a:t>Bedre arbeidslivsrelevans</a:t>
            </a:r>
          </a:p>
          <a:p>
            <a:endParaRPr lang="nb-NO" sz="2000" dirty="0" smtClean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61686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130</Words>
  <Application>Microsoft Office PowerPoint</Application>
  <PresentationFormat>Skjermfremvisning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Office-tema</vt:lpstr>
      <vt:lpstr>ECAR Study of Undergraduate Students  and Information Technology, 2013</vt:lpstr>
      <vt:lpstr>PowerPoint-presentasjon</vt:lpstr>
      <vt:lpstr>Verdifullt?</vt:lpstr>
      <vt:lpstr>Opplæring i bruken av IKT</vt:lpstr>
      <vt:lpstr>Hvilken teknologi brukes av univ?</vt:lpstr>
      <vt:lpstr>Læringsomgivelser</vt:lpstr>
      <vt:lpstr>Forventninger</vt:lpstr>
      <vt:lpstr>PowerPoint-presentasjon</vt:lpstr>
      <vt:lpstr>Gadgets studentene bruker</vt:lpstr>
      <vt:lpstr>Hvordan bruke en smarttelefon…</vt:lpstr>
      <vt:lpstr>Kommunikasjon med lærer </vt:lpstr>
      <vt:lpstr>Anbefalinger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</dc:title>
  <dc:creator>Stig Mikalsen</dc:creator>
  <cp:lastModifiedBy>Stig Mikalsen</cp:lastModifiedBy>
  <cp:revision>36</cp:revision>
  <dcterms:created xsi:type="dcterms:W3CDTF">2013-08-23T08:30:41Z</dcterms:created>
  <dcterms:modified xsi:type="dcterms:W3CDTF">2013-11-18T12:14:39Z</dcterms:modified>
</cp:coreProperties>
</file>