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  <p:sldMasterId id="2147483760" r:id="rId2"/>
    <p:sldMasterId id="2147483772" r:id="rId3"/>
  </p:sldMasterIdLst>
  <p:notesMasterIdLst>
    <p:notesMasterId r:id="rId23"/>
  </p:notesMasterIdLst>
  <p:handoutMasterIdLst>
    <p:handoutMasterId r:id="rId24"/>
  </p:handoutMasterIdLst>
  <p:sldIdLst>
    <p:sldId id="256" r:id="rId4"/>
    <p:sldId id="265" r:id="rId5"/>
    <p:sldId id="279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82" r:id="rId20"/>
    <p:sldId id="284" r:id="rId21"/>
    <p:sldId id="285" r:id="rId22"/>
  </p:sldIdLst>
  <p:sldSz cx="9906000" cy="6858000" type="A4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625A"/>
    <a:srgbClr val="DC48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75" autoAdjust="0"/>
    <p:restoredTop sz="99682" autoAdjust="0"/>
  </p:normalViewPr>
  <p:slideViewPr>
    <p:cSldViewPr snapToGrid="0">
      <p:cViewPr>
        <p:scale>
          <a:sx n="80" d="100"/>
          <a:sy n="80" d="100"/>
        </p:scale>
        <p:origin x="-1280" y="-952"/>
      </p:cViewPr>
      <p:guideLst>
        <p:guide orient="horz" pos="2296"/>
        <p:guide orient="horz" pos="572"/>
        <p:guide orient="horz" pos="3974"/>
        <p:guide orient="horz" pos="618"/>
        <p:guide pos="3120"/>
        <p:guide pos="172"/>
        <p:guide pos="6068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CCA3F-91FE-4B2C-A0A0-4107918ED4DA}" type="datetimeFigureOut">
              <a:rPr lang="en-US" smtClean="0"/>
              <a:pPr/>
              <a:t>17.02.2011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C3F36-58B3-48CF-BCC9-4A9BD36B08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278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6411"/>
          </a:xfrm>
          <a:prstGeom prst="rect">
            <a:avLst/>
          </a:prstGeom>
        </p:spPr>
        <p:txBody>
          <a:bodyPr vert="horz" lIns="91130" tIns="45564" rIns="91130" bIns="45564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6411"/>
          </a:xfrm>
          <a:prstGeom prst="rect">
            <a:avLst/>
          </a:prstGeom>
        </p:spPr>
        <p:txBody>
          <a:bodyPr vert="horz" lIns="91130" tIns="45564" rIns="91130" bIns="45564" rtlCol="0"/>
          <a:lstStyle>
            <a:lvl1pPr algn="r">
              <a:defRPr sz="1200"/>
            </a:lvl1pPr>
          </a:lstStyle>
          <a:p>
            <a:fld id="{B8F6DB18-3F9A-4E50-82CE-FC35E0CB45BC}" type="datetimeFigureOut">
              <a:rPr lang="da-DK" smtClean="0"/>
              <a:pPr/>
              <a:t>17.02.2011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30" tIns="45564" rIns="91130" bIns="45564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2"/>
          </a:xfrm>
          <a:prstGeom prst="rect">
            <a:avLst/>
          </a:prstGeom>
        </p:spPr>
        <p:txBody>
          <a:bodyPr vert="horz" lIns="91130" tIns="45564" rIns="91130" bIns="4556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30093"/>
            <a:ext cx="2945659" cy="496411"/>
          </a:xfrm>
          <a:prstGeom prst="rect">
            <a:avLst/>
          </a:prstGeom>
        </p:spPr>
        <p:txBody>
          <a:bodyPr vert="horz" lIns="91130" tIns="45564" rIns="91130" bIns="45564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430093"/>
            <a:ext cx="2945659" cy="496411"/>
          </a:xfrm>
          <a:prstGeom prst="rect">
            <a:avLst/>
          </a:prstGeom>
        </p:spPr>
        <p:txBody>
          <a:bodyPr vert="horz" lIns="91130" tIns="45564" rIns="91130" bIns="45564" rtlCol="0" anchor="b"/>
          <a:lstStyle>
            <a:lvl1pPr algn="r">
              <a:defRPr sz="1200"/>
            </a:lvl1pPr>
          </a:lstStyle>
          <a:p>
            <a:fld id="{34D77C11-DB9D-4063-8D35-D93207B4ED56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6256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12" descr="pp2.jpg"/>
          <p:cNvPicPr>
            <a:picLocks noChangeAspect="1"/>
          </p:cNvPicPr>
          <p:nvPr/>
        </p:nvPicPr>
        <p:blipFill>
          <a:blip r:embed="rId2" cstate="print"/>
          <a:srcRect l="361" t="765" r="337"/>
          <a:stretch>
            <a:fillRect/>
          </a:stretch>
        </p:blipFill>
        <p:spPr>
          <a:xfrm>
            <a:off x="0" y="-17898"/>
            <a:ext cx="9906000" cy="46708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5925" y="2428868"/>
            <a:ext cx="9074150" cy="1000132"/>
          </a:xfrm>
        </p:spPr>
        <p:txBody>
          <a:bodyPr lIns="0" tIns="0" rIns="0" bIns="0" anchor="b" anchorCtr="0">
            <a:noAutofit/>
          </a:bodyPr>
          <a:lstStyle>
            <a:lvl1pPr algn="l">
              <a:defRPr sz="3400">
                <a:solidFill>
                  <a:schemeClr val="bg1"/>
                </a:solidFill>
                <a:latin typeface="Georgia" pitchFamily="18" charset="0"/>
                <a:cs typeface="Arial" pitchFamily="34" charset="0"/>
              </a:defRPr>
            </a:lvl1pPr>
          </a:lstStyle>
          <a:p>
            <a:r>
              <a:rPr lang="da-DK" noProof="0" dirty="0" smtClean="0"/>
              <a:t>Skriv titel her</a:t>
            </a:r>
            <a:endParaRPr lang="da-DK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5925" y="3929066"/>
            <a:ext cx="9074150" cy="560894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noProof="0" dirty="0" smtClean="0"/>
              <a:t>Skriv dato og sted her (fx 29. januar 2010)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15925" y="3857628"/>
            <a:ext cx="9074150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I:\Implement\Graphic Design\_Grafisk materiale\Logoer\Implement Consulting Group\Farve\RGB_skærm\jpeg\Implement-logo_RGB_hi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699" y="6197600"/>
            <a:ext cx="1458949" cy="310788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15925" y="3509191"/>
            <a:ext cx="9074150" cy="276999"/>
          </a:xfrm>
        </p:spPr>
        <p:txBody>
          <a:bodyPr>
            <a:spAutoFit/>
          </a:bodyPr>
          <a:lstStyle>
            <a:lvl1pPr>
              <a:defRPr sz="1800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lvl="0"/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undertitel</a:t>
            </a:r>
            <a:r>
              <a:rPr lang="en-US" dirty="0" smtClean="0"/>
              <a:t> her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906000" cy="4652963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5925" y="2428868"/>
            <a:ext cx="9074150" cy="1000132"/>
          </a:xfrm>
        </p:spPr>
        <p:txBody>
          <a:bodyPr lIns="0" tIns="0" rIns="0" bIns="0" anchor="b" anchorCtr="0">
            <a:noAutofit/>
          </a:bodyPr>
          <a:lstStyle>
            <a:lvl1pPr algn="l">
              <a:defRPr sz="3400">
                <a:solidFill>
                  <a:schemeClr val="bg1"/>
                </a:solidFill>
                <a:latin typeface="Georgia" pitchFamily="18" charset="0"/>
                <a:cs typeface="Arial" pitchFamily="34" charset="0"/>
              </a:defRPr>
            </a:lvl1pPr>
          </a:lstStyle>
          <a:p>
            <a:r>
              <a:rPr lang="da-DK" noProof="0" dirty="0" smtClean="0"/>
              <a:t>Skriv titel her</a:t>
            </a:r>
            <a:endParaRPr lang="da-DK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5925" y="3929066"/>
            <a:ext cx="9074150" cy="560894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noProof="0" dirty="0" smtClean="0"/>
              <a:t>Skriv dato og sted her (fx 29. januar 2010)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15925" y="3857628"/>
            <a:ext cx="9074150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I:\Implement\Graphic Design\_Grafisk materiale\Logoer\Implement Consulting Group\Farve\RGB_skærm\jpeg\Implement-logo_RGB_hi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9699" y="6197600"/>
            <a:ext cx="1458949" cy="310788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15925" y="3509191"/>
            <a:ext cx="9074150" cy="276999"/>
          </a:xfrm>
        </p:spPr>
        <p:txBody>
          <a:bodyPr>
            <a:spAutoFit/>
          </a:bodyPr>
          <a:lstStyle>
            <a:lvl1pPr>
              <a:defRPr sz="1800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lvl="0"/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undertitel</a:t>
            </a:r>
            <a:r>
              <a:rPr lang="en-US" dirty="0" smtClean="0"/>
              <a:t> her</a:t>
            </a:r>
            <a:endParaRPr lang="da-DK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15925" y="3857628"/>
            <a:ext cx="9074150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I:\Implement\Graphic Design\_Grafisk materiale\Logoer\Implement Consulting Group\Farve\RGB_skærm\jpeg\Implement-logo_RGB_hires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9699" y="6197600"/>
            <a:ext cx="1458949" cy="310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 smtClean="0"/>
              <a:t>Skriv overskrift her</a:t>
            </a:r>
            <a:br>
              <a:rPr lang="da-DK" noProof="0" dirty="0" smtClean="0"/>
            </a:br>
            <a:r>
              <a:rPr lang="da-DK" noProof="0" dirty="0" smtClean="0"/>
              <a:t>Maks. 2 linjer</a:t>
            </a:r>
            <a:endParaRPr lang="da-DK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 smtClean="0"/>
              <a:t>Skriv overskrift her</a:t>
            </a:r>
            <a:br>
              <a:rPr lang="da-DK" noProof="0" dirty="0" smtClean="0"/>
            </a:br>
            <a:r>
              <a:rPr lang="da-DK" noProof="0" dirty="0" smtClean="0"/>
              <a:t>Maks. 2 linjer</a:t>
            </a:r>
            <a:endParaRPr lang="da-DK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273050" y="981075"/>
            <a:ext cx="9359900" cy="5327650"/>
          </a:xfrm>
        </p:spPr>
        <p:txBody>
          <a:bodyPr>
            <a:noAutofit/>
          </a:bodyPr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 noProof="0" dirty="0" smtClean="0"/>
              <a:t>Skriv tekst her </a:t>
            </a:r>
          </a:p>
          <a:p>
            <a:pPr lvl="1"/>
            <a:r>
              <a:rPr lang="da-DK" noProof="0" dirty="0" smtClean="0"/>
              <a:t>Andet niveau</a:t>
            </a:r>
          </a:p>
          <a:p>
            <a:pPr lvl="2"/>
            <a:r>
              <a:rPr lang="da-DK" noProof="0" dirty="0" smtClean="0"/>
              <a:t>Tredje niveau</a:t>
            </a:r>
          </a:p>
          <a:p>
            <a:pPr lvl="3"/>
            <a:r>
              <a:rPr lang="da-DK" noProof="0" dirty="0" smtClean="0"/>
              <a:t>Fjerde niveau </a:t>
            </a:r>
          </a:p>
          <a:p>
            <a:pPr lvl="4"/>
            <a:r>
              <a:rPr lang="da-DK" noProof="0" dirty="0" smtClean="0"/>
              <a:t>Femte niveau </a:t>
            </a:r>
            <a:endParaRPr lang="da-DK" noProof="0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 smtClean="0"/>
              <a:t>Skriv overskrift her</a:t>
            </a:r>
            <a:br>
              <a:rPr lang="da-DK" noProof="0" dirty="0" smtClean="0"/>
            </a:br>
            <a:r>
              <a:rPr lang="da-DK" noProof="0" dirty="0" smtClean="0"/>
              <a:t>Maks. 2 linjer</a:t>
            </a:r>
            <a:endParaRPr lang="da-DK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273050" y="981075"/>
            <a:ext cx="4571438" cy="5327650"/>
          </a:xfrm>
        </p:spPr>
        <p:txBody>
          <a:bodyPr>
            <a:noAutofit/>
          </a:bodyPr>
          <a:lstStyle/>
          <a:p>
            <a:pPr lvl="0"/>
            <a:r>
              <a:rPr lang="da-DK" noProof="0" dirty="0" smtClean="0"/>
              <a:t>Skriv tekst her </a:t>
            </a:r>
          </a:p>
          <a:p>
            <a:pPr lvl="1"/>
            <a:r>
              <a:rPr lang="da-DK" noProof="0" dirty="0" smtClean="0"/>
              <a:t>Andet niveau</a:t>
            </a:r>
          </a:p>
          <a:p>
            <a:pPr lvl="2"/>
            <a:r>
              <a:rPr lang="da-DK" noProof="0" dirty="0" smtClean="0"/>
              <a:t>Tredje niveau</a:t>
            </a:r>
          </a:p>
          <a:p>
            <a:pPr lvl="3"/>
            <a:r>
              <a:rPr lang="da-DK" noProof="0" dirty="0" smtClean="0"/>
              <a:t>Fjerde niveau </a:t>
            </a:r>
          </a:p>
          <a:p>
            <a:pPr lvl="4"/>
            <a:r>
              <a:rPr lang="da-DK" noProof="0" dirty="0" smtClean="0"/>
              <a:t>Femte niveau </a:t>
            </a:r>
            <a:endParaRPr lang="da-DK" noProof="0" dirty="0"/>
          </a:p>
        </p:txBody>
      </p:sp>
      <p:sp>
        <p:nvSpPr>
          <p:cNvPr id="7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5061512" y="981075"/>
            <a:ext cx="4571438" cy="532765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da-DK" noProof="0" dirty="0" smtClean="0"/>
              <a:t>Sæt billede eller graf ind her</a:t>
            </a:r>
            <a:endParaRPr lang="da-DK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 smtClean="0"/>
              <a:t>Skriv overskrift her</a:t>
            </a:r>
            <a:br>
              <a:rPr lang="da-DK" noProof="0" dirty="0" smtClean="0"/>
            </a:br>
            <a:r>
              <a:rPr lang="da-DK" noProof="0" dirty="0" smtClean="0"/>
              <a:t>Maks. 2 linjer</a:t>
            </a:r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273050" y="979488"/>
            <a:ext cx="4571438" cy="5329237"/>
          </a:xfrm>
        </p:spPr>
        <p:txBody>
          <a:bodyPr>
            <a:noAutofit/>
          </a:bodyPr>
          <a:lstStyle/>
          <a:p>
            <a:pPr lvl="0"/>
            <a:r>
              <a:rPr lang="da-DK" noProof="0" dirty="0" smtClean="0"/>
              <a:t>Skriv tekst her </a:t>
            </a:r>
          </a:p>
          <a:p>
            <a:pPr lvl="1"/>
            <a:r>
              <a:rPr lang="da-DK" noProof="0" dirty="0" smtClean="0"/>
              <a:t>Andet niveau</a:t>
            </a:r>
          </a:p>
          <a:p>
            <a:pPr lvl="2"/>
            <a:r>
              <a:rPr lang="da-DK" noProof="0" dirty="0" smtClean="0"/>
              <a:t>Tredje niveau</a:t>
            </a:r>
          </a:p>
          <a:p>
            <a:pPr lvl="3"/>
            <a:r>
              <a:rPr lang="da-DK" noProof="0" dirty="0" smtClean="0"/>
              <a:t>Fjerde niveau </a:t>
            </a:r>
          </a:p>
          <a:p>
            <a:pPr lvl="4"/>
            <a:r>
              <a:rPr lang="da-DK" noProof="0" dirty="0" smtClean="0"/>
              <a:t>Femte niveau </a:t>
            </a:r>
            <a:endParaRPr lang="da-DK" noProof="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5061512" y="979488"/>
            <a:ext cx="4571438" cy="5329237"/>
          </a:xfrm>
        </p:spPr>
        <p:txBody>
          <a:bodyPr>
            <a:noAutofit/>
          </a:bodyPr>
          <a:lstStyle/>
          <a:p>
            <a:pPr lvl="0"/>
            <a:r>
              <a:rPr lang="da-DK" noProof="0" smtClean="0"/>
              <a:t>Skriv tekst her 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 </a:t>
            </a:r>
          </a:p>
          <a:p>
            <a:pPr lvl="4"/>
            <a:r>
              <a:rPr lang="da-DK" noProof="0" smtClean="0"/>
              <a:t>Femte niveau </a:t>
            </a:r>
            <a:endParaRPr lang="da-DK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smtClean="0"/>
              <a:t>Skriv overskrift her</a:t>
            </a:r>
            <a:br>
              <a:rPr lang="da-DK" noProof="0" smtClean="0"/>
            </a:br>
            <a:r>
              <a:rPr lang="da-DK" noProof="0" smtClean="0"/>
              <a:t>Maks. 2 linjer</a:t>
            </a:r>
            <a:endParaRPr lang="da-DK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noProof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273050" y="981075"/>
            <a:ext cx="4528162" cy="2519363"/>
          </a:xfrm>
        </p:spPr>
        <p:txBody>
          <a:bodyPr>
            <a:noAutofit/>
          </a:bodyPr>
          <a:lstStyle/>
          <a:p>
            <a:pPr lvl="0"/>
            <a:r>
              <a:rPr lang="da-DK" noProof="0" smtClean="0"/>
              <a:t>Skriv tekst her 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 </a:t>
            </a:r>
          </a:p>
          <a:p>
            <a:pPr lvl="4"/>
            <a:r>
              <a:rPr lang="da-DK" noProof="0" smtClean="0"/>
              <a:t>Femte niveau </a:t>
            </a:r>
            <a:endParaRPr lang="da-DK" noProof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5104788" y="981075"/>
            <a:ext cx="4528162" cy="2519363"/>
          </a:xfrm>
        </p:spPr>
        <p:txBody>
          <a:bodyPr>
            <a:noAutofit/>
          </a:bodyPr>
          <a:lstStyle/>
          <a:p>
            <a:pPr lvl="0"/>
            <a:r>
              <a:rPr lang="da-DK" noProof="0" smtClean="0"/>
              <a:t>Skriv tekst her 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 </a:t>
            </a:r>
          </a:p>
          <a:p>
            <a:pPr lvl="4"/>
            <a:r>
              <a:rPr lang="da-DK" noProof="0" smtClean="0"/>
              <a:t>Femte niveau </a:t>
            </a:r>
            <a:endParaRPr lang="da-DK" noProof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273050" y="3789362"/>
            <a:ext cx="4528162" cy="2519363"/>
          </a:xfrm>
        </p:spPr>
        <p:txBody>
          <a:bodyPr>
            <a:noAutofit/>
          </a:bodyPr>
          <a:lstStyle/>
          <a:p>
            <a:pPr lvl="0"/>
            <a:r>
              <a:rPr lang="da-DK" noProof="0" smtClean="0"/>
              <a:t>Skriv tekst her 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 </a:t>
            </a:r>
          </a:p>
          <a:p>
            <a:pPr lvl="4"/>
            <a:r>
              <a:rPr lang="da-DK" noProof="0" smtClean="0"/>
              <a:t>Femte niveau </a:t>
            </a:r>
            <a:endParaRPr lang="da-DK" noProof="0"/>
          </a:p>
        </p:txBody>
      </p:sp>
      <p:sp>
        <p:nvSpPr>
          <p:cNvPr id="9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5104788" y="3789362"/>
            <a:ext cx="4528162" cy="2519363"/>
          </a:xfrm>
        </p:spPr>
        <p:txBody>
          <a:bodyPr>
            <a:noAutofit/>
          </a:bodyPr>
          <a:lstStyle/>
          <a:p>
            <a:pPr lvl="0"/>
            <a:r>
              <a:rPr lang="da-DK" noProof="0" smtClean="0"/>
              <a:t>Skriv tekst her 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 </a:t>
            </a:r>
          </a:p>
          <a:p>
            <a:pPr lvl="4"/>
            <a:r>
              <a:rPr lang="da-DK" noProof="0" smtClean="0"/>
              <a:t>Femte niveau </a:t>
            </a:r>
            <a:endParaRPr lang="da-DK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403350" y="1905000"/>
            <a:ext cx="751205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03350" y="3048000"/>
            <a:ext cx="79248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3150" y="1981200"/>
            <a:ext cx="40862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24475" y="1981200"/>
            <a:ext cx="40862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5240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6312" y="838200"/>
            <a:ext cx="2084388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3150" y="838200"/>
            <a:ext cx="6088063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C221300A-02D5-4477-B13D-4C7C695F13A9}" type="datetimeFigureOut">
              <a:rPr lang="da-DK"/>
              <a:pPr>
                <a:defRPr/>
              </a:pPr>
              <a:t>17.02.2011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1790EFA1-7E36-4EAB-B76A-65F3FABB06C6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B91F4CE0-3C43-49D0-9279-DE6837AF8AE5}" type="datetimeFigureOut">
              <a:rPr lang="da-DK"/>
              <a:pPr>
                <a:defRPr/>
              </a:pPr>
              <a:t>17.02.2011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D44C9EC2-9777-4C57-86CE-1BCC5298940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433E4B01-6E4C-450E-9AA6-AAAC89203493}" type="datetimeFigureOut">
              <a:rPr lang="da-DK"/>
              <a:pPr>
                <a:defRPr/>
              </a:pPr>
              <a:t>17.02.2011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3CCF7844-B20D-4B81-A601-B07D5307EFCB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6D7DC34D-F73E-4E1F-ADD1-8438DABDD17A}" type="datetimeFigureOut">
              <a:rPr lang="da-DK"/>
              <a:pPr>
                <a:defRPr/>
              </a:pPr>
              <a:t>17.02.2011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1F227CB3-4CB3-4DC6-9896-8ADAF26CB75F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E4FAFA88-E437-4801-940D-F155B0DF998D}" type="datetimeFigureOut">
              <a:rPr lang="da-DK"/>
              <a:pPr>
                <a:defRPr/>
              </a:pPr>
              <a:t>17.02.2011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510F6615-6E6E-49C1-BDD2-CA1975C81215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ADDF9AEF-1F44-412F-88AF-ED077799D078}" type="datetimeFigureOut">
              <a:rPr lang="da-DK"/>
              <a:pPr>
                <a:defRPr/>
              </a:pPr>
              <a:t>17.02.2011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C85BC172-CF3E-4FB4-959B-8DB92D9946A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93383406-9608-4E02-B722-8D999965CA32}" type="datetimeFigureOut">
              <a:rPr lang="da-DK"/>
              <a:pPr>
                <a:defRPr/>
              </a:pPr>
              <a:t>17.02.2011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96DFE508-0A2B-4F2D-9624-56E3D3E7A44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F33942E6-924D-402A-BF6B-1EA222DE0642}" type="datetimeFigureOut">
              <a:rPr lang="da-DK"/>
              <a:pPr>
                <a:defRPr/>
              </a:pPr>
              <a:t>17.02.2011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42495EC8-E62E-497F-A4F5-739920006546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80E3F533-7A08-458C-B403-3CF414B8CCCE}" type="datetimeFigureOut">
              <a:rPr lang="da-DK"/>
              <a:pPr>
                <a:defRPr/>
              </a:pPr>
              <a:t>17.02.2011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3B0D85C8-F594-4B5D-951D-0652C354908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DC6D3F01-AE01-416E-8015-263291725DB1}" type="datetimeFigureOut">
              <a:rPr lang="da-DK"/>
              <a:pPr>
                <a:defRPr/>
              </a:pPr>
              <a:t>17.02.2011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1E0ACE11-B8A2-4ED4-814F-354CB4DE154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7559A3BB-D1D6-43FD-83D0-BC362F203CF0}" type="datetimeFigureOut">
              <a:rPr lang="da-DK"/>
              <a:pPr>
                <a:defRPr/>
              </a:pPr>
              <a:t>17.02.2011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7E11108B-E831-4EFD-A9A4-C40E8ADD7F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Relationship Id="rId9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3050" y="123802"/>
            <a:ext cx="9359900" cy="714380"/>
          </a:xfrm>
          <a:prstGeom prst="rect">
            <a:avLst/>
          </a:prstGeom>
        </p:spPr>
        <p:txBody>
          <a:bodyPr vert="horz" lIns="0" tIns="0" rIns="540000" bIns="0" rtlCol="0" anchor="b" anchorCtr="0">
            <a:normAutofit/>
          </a:bodyPr>
          <a:lstStyle/>
          <a:p>
            <a:r>
              <a:rPr lang="da-DK" noProof="0" dirty="0" smtClean="0"/>
              <a:t>Skriv overskrift her</a:t>
            </a:r>
            <a:br>
              <a:rPr lang="da-DK" noProof="0" dirty="0" smtClean="0"/>
            </a:br>
            <a:r>
              <a:rPr lang="da-DK" noProof="0" dirty="0" smtClean="0"/>
              <a:t>Maks. 2 linjer</a:t>
            </a:r>
            <a:endParaRPr lang="da-DK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050" y="981075"/>
            <a:ext cx="9359899" cy="153888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da-DK" noProof="0" dirty="0" smtClean="0"/>
              <a:t>Skriv tekst her</a:t>
            </a:r>
          </a:p>
          <a:p>
            <a:pPr lvl="1"/>
            <a:r>
              <a:rPr lang="da-DK" noProof="0" dirty="0" smtClean="0"/>
              <a:t>Andet niveau</a:t>
            </a:r>
          </a:p>
          <a:p>
            <a:pPr lvl="2"/>
            <a:r>
              <a:rPr lang="da-DK" noProof="0" dirty="0" smtClean="0"/>
              <a:t>Tredje niveau</a:t>
            </a:r>
          </a:p>
          <a:p>
            <a:pPr lvl="3"/>
            <a:r>
              <a:rPr lang="da-DK" noProof="0" dirty="0" smtClean="0"/>
              <a:t>Fjerde niveau</a:t>
            </a:r>
          </a:p>
          <a:p>
            <a:pPr lvl="4"/>
            <a:r>
              <a:rPr lang="da-DK" noProof="0" dirty="0" smtClean="0"/>
              <a:t>Femte niveau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3050" y="6690440"/>
            <a:ext cx="39600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accent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da-DK" dirty="0"/>
          </a:p>
        </p:txBody>
      </p:sp>
      <p:pic>
        <p:nvPicPr>
          <p:cNvPr id="7" name="Picture 2" descr="I:\Implement\Graphic Design\_Grafisk materiale\Logoer\Implement Consulting Group\Farve\RGB_skærm\jpeg\Implement-logo_RGB_hir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449972" y="6493875"/>
            <a:ext cx="1182978" cy="252000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>
            <a:off x="268941" y="900104"/>
            <a:ext cx="9364009" cy="0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8941" y="6381750"/>
            <a:ext cx="9366837" cy="0"/>
          </a:xfrm>
          <a:prstGeom prst="line">
            <a:avLst/>
          </a:prstGeom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142"/>
          <p:cNvGrpSpPr>
            <a:grpSpLocks/>
          </p:cNvGrpSpPr>
          <p:nvPr/>
        </p:nvGrpSpPr>
        <p:grpSpPr bwMode="auto">
          <a:xfrm rot="5400000">
            <a:off x="-222285" y="1003300"/>
            <a:ext cx="196850" cy="152400"/>
            <a:chOff x="315" y="-144"/>
            <a:chExt cx="124" cy="96"/>
          </a:xfrm>
        </p:grpSpPr>
        <p:sp>
          <p:nvSpPr>
            <p:cNvPr id="11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t"/>
            <a:lstStyle/>
            <a:p>
              <a:endParaRPr lang="da-DK" noProof="0"/>
            </a:p>
          </p:txBody>
        </p:sp>
        <p:sp>
          <p:nvSpPr>
            <p:cNvPr id="12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t"/>
            <a:lstStyle/>
            <a:p>
              <a:endParaRPr lang="da-DK" noProof="0"/>
            </a:p>
          </p:txBody>
        </p:sp>
      </p:grpSp>
      <p:grpSp>
        <p:nvGrpSpPr>
          <p:cNvPr id="6" name="Group 142"/>
          <p:cNvGrpSpPr>
            <a:grpSpLocks/>
          </p:cNvGrpSpPr>
          <p:nvPr/>
        </p:nvGrpSpPr>
        <p:grpSpPr bwMode="auto">
          <a:xfrm rot="16200000" flipV="1">
            <a:off x="-222285" y="6134100"/>
            <a:ext cx="196850" cy="152400"/>
            <a:chOff x="315" y="-144"/>
            <a:chExt cx="124" cy="96"/>
          </a:xfrm>
        </p:grpSpPr>
        <p:sp>
          <p:nvSpPr>
            <p:cNvPr id="14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  <p:sp>
          <p:nvSpPr>
            <p:cNvPr id="15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</p:grpSp>
      <p:sp>
        <p:nvSpPr>
          <p:cNvPr id="16" name="Line 148"/>
          <p:cNvSpPr>
            <a:spLocks noChangeShapeType="1"/>
          </p:cNvSpPr>
          <p:nvPr/>
        </p:nvSpPr>
        <p:spPr bwMode="auto">
          <a:xfrm rot="16200000">
            <a:off x="-146085" y="3546475"/>
            <a:ext cx="0" cy="196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da-DK" noProof="0"/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9167842" y="684294"/>
            <a:ext cx="46510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accent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DDF7D-0CEF-42FE-B359-C4D7CCC70143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10" name="Group 142"/>
          <p:cNvGrpSpPr>
            <a:grpSpLocks/>
          </p:cNvGrpSpPr>
          <p:nvPr/>
        </p:nvGrpSpPr>
        <p:grpSpPr bwMode="auto">
          <a:xfrm>
            <a:off x="273050" y="-206375"/>
            <a:ext cx="196850" cy="152400"/>
            <a:chOff x="315" y="-144"/>
            <a:chExt cx="124" cy="96"/>
          </a:xfrm>
        </p:grpSpPr>
        <p:sp>
          <p:nvSpPr>
            <p:cNvPr id="19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  <p:sp>
          <p:nvSpPr>
            <p:cNvPr id="20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</p:grpSp>
      <p:grpSp>
        <p:nvGrpSpPr>
          <p:cNvPr id="13" name="Group 145"/>
          <p:cNvGrpSpPr>
            <a:grpSpLocks/>
          </p:cNvGrpSpPr>
          <p:nvPr/>
        </p:nvGrpSpPr>
        <p:grpSpPr bwMode="auto">
          <a:xfrm flipH="1">
            <a:off x="9436100" y="-206375"/>
            <a:ext cx="196850" cy="152400"/>
            <a:chOff x="315" y="-144"/>
            <a:chExt cx="124" cy="96"/>
          </a:xfrm>
        </p:grpSpPr>
        <p:sp>
          <p:nvSpPr>
            <p:cNvPr id="22" name="Line 146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  <p:sp>
          <p:nvSpPr>
            <p:cNvPr id="23" name="Line 147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</p:grpSp>
      <p:sp>
        <p:nvSpPr>
          <p:cNvPr id="24" name="Line 148"/>
          <p:cNvSpPr>
            <a:spLocks noChangeShapeType="1"/>
          </p:cNvSpPr>
          <p:nvPr/>
        </p:nvSpPr>
        <p:spPr bwMode="auto">
          <a:xfrm>
            <a:off x="4953000" y="-250825"/>
            <a:ext cx="0" cy="196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da-DK" noProof="0"/>
          </a:p>
        </p:txBody>
      </p:sp>
      <p:pic>
        <p:nvPicPr>
          <p:cNvPr id="25" name="Picture 2" descr="I:\Implement\Graphic Design\_Grafisk materiale\Logoer\Implement Consulting Group\Farve\RGB_skærm\jpeg\Implement-logo_RGB_hir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449972" y="6493875"/>
            <a:ext cx="1182978" cy="252000"/>
          </a:xfrm>
          <a:prstGeom prst="rect">
            <a:avLst/>
          </a:prstGeom>
          <a:noFill/>
        </p:spPr>
      </p:pic>
      <p:cxnSp>
        <p:nvCxnSpPr>
          <p:cNvPr id="26" name="Straight Connector 25"/>
          <p:cNvCxnSpPr/>
          <p:nvPr/>
        </p:nvCxnSpPr>
        <p:spPr>
          <a:xfrm>
            <a:off x="268941" y="900104"/>
            <a:ext cx="9364009" cy="0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8941" y="6381750"/>
            <a:ext cx="9366837" cy="0"/>
          </a:xfrm>
          <a:prstGeom prst="line">
            <a:avLst/>
          </a:prstGeom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142"/>
          <p:cNvGrpSpPr>
            <a:grpSpLocks/>
          </p:cNvGrpSpPr>
          <p:nvPr/>
        </p:nvGrpSpPr>
        <p:grpSpPr bwMode="auto">
          <a:xfrm rot="5400000">
            <a:off x="-222285" y="1003300"/>
            <a:ext cx="196850" cy="152400"/>
            <a:chOff x="315" y="-144"/>
            <a:chExt cx="124" cy="96"/>
          </a:xfrm>
        </p:grpSpPr>
        <p:sp>
          <p:nvSpPr>
            <p:cNvPr id="29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t"/>
            <a:lstStyle/>
            <a:p>
              <a:endParaRPr lang="da-DK" noProof="0"/>
            </a:p>
          </p:txBody>
        </p:sp>
        <p:sp>
          <p:nvSpPr>
            <p:cNvPr id="30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t"/>
            <a:lstStyle/>
            <a:p>
              <a:endParaRPr lang="da-DK" noProof="0"/>
            </a:p>
          </p:txBody>
        </p:sp>
      </p:grpSp>
      <p:grpSp>
        <p:nvGrpSpPr>
          <p:cNvPr id="31" name="Group 142"/>
          <p:cNvGrpSpPr>
            <a:grpSpLocks/>
          </p:cNvGrpSpPr>
          <p:nvPr/>
        </p:nvGrpSpPr>
        <p:grpSpPr bwMode="auto">
          <a:xfrm rot="16200000" flipV="1">
            <a:off x="-222285" y="6134100"/>
            <a:ext cx="196850" cy="152400"/>
            <a:chOff x="315" y="-144"/>
            <a:chExt cx="124" cy="96"/>
          </a:xfrm>
        </p:grpSpPr>
        <p:sp>
          <p:nvSpPr>
            <p:cNvPr id="32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  <p:sp>
          <p:nvSpPr>
            <p:cNvPr id="33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</p:grpSp>
      <p:sp>
        <p:nvSpPr>
          <p:cNvPr id="34" name="Line 148"/>
          <p:cNvSpPr>
            <a:spLocks noChangeShapeType="1"/>
          </p:cNvSpPr>
          <p:nvPr/>
        </p:nvSpPr>
        <p:spPr bwMode="auto">
          <a:xfrm rot="16200000">
            <a:off x="-146085" y="3546475"/>
            <a:ext cx="0" cy="196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da-DK" noProof="0"/>
          </a:p>
        </p:txBody>
      </p:sp>
      <p:sp>
        <p:nvSpPr>
          <p:cNvPr id="35" name="Slide Number Placeholder 5"/>
          <p:cNvSpPr txBox="1">
            <a:spLocks/>
          </p:cNvSpPr>
          <p:nvPr/>
        </p:nvSpPr>
        <p:spPr>
          <a:xfrm>
            <a:off x="9167842" y="684294"/>
            <a:ext cx="46510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accent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DDF7D-0CEF-42FE-B359-C4D7CCC70143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36" name="Group 142"/>
          <p:cNvGrpSpPr>
            <a:grpSpLocks/>
          </p:cNvGrpSpPr>
          <p:nvPr/>
        </p:nvGrpSpPr>
        <p:grpSpPr bwMode="auto">
          <a:xfrm>
            <a:off x="273050" y="-206375"/>
            <a:ext cx="196850" cy="152400"/>
            <a:chOff x="315" y="-144"/>
            <a:chExt cx="124" cy="96"/>
          </a:xfrm>
        </p:grpSpPr>
        <p:sp>
          <p:nvSpPr>
            <p:cNvPr id="37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  <p:sp>
          <p:nvSpPr>
            <p:cNvPr id="38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</p:grpSp>
      <p:grpSp>
        <p:nvGrpSpPr>
          <p:cNvPr id="39" name="Group 145"/>
          <p:cNvGrpSpPr>
            <a:grpSpLocks/>
          </p:cNvGrpSpPr>
          <p:nvPr/>
        </p:nvGrpSpPr>
        <p:grpSpPr bwMode="auto">
          <a:xfrm flipH="1">
            <a:off x="9436100" y="-206375"/>
            <a:ext cx="196850" cy="152400"/>
            <a:chOff x="315" y="-144"/>
            <a:chExt cx="124" cy="96"/>
          </a:xfrm>
        </p:grpSpPr>
        <p:sp>
          <p:nvSpPr>
            <p:cNvPr id="40" name="Line 146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  <p:sp>
          <p:nvSpPr>
            <p:cNvPr id="41" name="Line 147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</p:grpSp>
      <p:sp>
        <p:nvSpPr>
          <p:cNvPr id="42" name="Line 148"/>
          <p:cNvSpPr>
            <a:spLocks noChangeShapeType="1"/>
          </p:cNvSpPr>
          <p:nvPr/>
        </p:nvSpPr>
        <p:spPr bwMode="auto">
          <a:xfrm>
            <a:off x="4953000" y="-250825"/>
            <a:ext cx="0" cy="196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da-DK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Georgia" pitchFamily="18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Font typeface="Arial" pitchFamily="34" charset="0"/>
        <a:buNone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80000" indent="-1800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58775" indent="-1800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41338" indent="-182563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»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15963" indent="-174625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·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073150" y="838200"/>
            <a:ext cx="83375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3150" y="1981200"/>
            <a:ext cx="83375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ladsholder til titel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2051" name="Pladsholder til tekst 2"/>
          <p:cNvSpPr>
            <a:spLocks noGrp="1"/>
          </p:cNvSpPr>
          <p:nvPr>
            <p:ph type="body" idx="1"/>
          </p:nvPr>
        </p:nvSpPr>
        <p:spPr bwMode="auto">
          <a:xfrm>
            <a:off x="495300" y="1600203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1AF9F1-27C7-4A1E-9736-3D00F4236C92}" type="datetimeFigureOut">
              <a:rPr lang="da-DK">
                <a:ea typeface="ヒラギノ角ゴ Pro W3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17.02.2011</a:t>
            </a:fld>
            <a:endParaRPr lang="da-DK">
              <a:ea typeface="ヒラギノ角ゴ Pro W3" charset="-128"/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a-DK">
              <a:ea typeface="ヒラギノ角ゴ Pro W3" charset="-128"/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4F16B6-77A3-4738-BA40-A6D17CBF072B}" type="slidenum">
              <a:rPr lang="da-DK">
                <a:ea typeface="ヒラギノ角ゴ Pro W3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a-DK">
              <a:ea typeface="ヒラギノ角ゴ Pro W3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2800" dirty="0" smtClean="0"/>
              <a:t>Avrapportering av IHR prosjektprioriteringsøvelse</a:t>
            </a:r>
            <a:endParaRPr lang="nb-NO" sz="2800" dirty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mtClean="0"/>
              <a:t>2. februar 2010</a:t>
            </a:r>
            <a:endParaRPr lang="nb-NO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smtClean="0"/>
              <a:t>Universitetet i Oslo</a:t>
            </a:r>
            <a:endParaRPr lang="nb-NO"/>
          </a:p>
        </p:txBody>
      </p:sp>
      <p:pic>
        <p:nvPicPr>
          <p:cNvPr id="7170" name="Bild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816" y="5641796"/>
            <a:ext cx="8382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sz="2400" dirty="0" smtClean="0"/>
              <a:t>Dagsorden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 smtClean="0"/>
              <a:t>Gruppeinndeling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 smtClean="0"/>
              <a:t>Oppgave 1</a:t>
            </a:r>
          </a:p>
          <a:p>
            <a:pPr marL="914400" lvl="1" indent="-514350"/>
            <a:r>
              <a:rPr lang="nb-NO" sz="2400" dirty="0" smtClean="0"/>
              <a:t>Prioriter overgripende prosjekter som bør velges ut til IHR programmet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 smtClean="0"/>
              <a:t>Oppgave 2</a:t>
            </a:r>
          </a:p>
          <a:p>
            <a:pPr marL="914400" lvl="1" indent="-514350"/>
            <a:r>
              <a:rPr lang="nb-NO" sz="2400" dirty="0" smtClean="0"/>
              <a:t>Sett prosjektene inn i ”prioriteringsmatrisen”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 smtClean="0"/>
              <a:t>Oppgave 3</a:t>
            </a:r>
          </a:p>
          <a:p>
            <a:pPr marL="914400" lvl="1" indent="-514350"/>
            <a:r>
              <a:rPr lang="nb-NO" sz="2400" dirty="0" smtClean="0"/>
              <a:t>Konkretiser de konkrete problemområder / prosesser </a:t>
            </a:r>
            <a:br>
              <a:rPr lang="nb-NO" sz="2400" dirty="0" smtClean="0"/>
            </a:br>
            <a:r>
              <a:rPr lang="nb-NO" sz="2400" dirty="0" smtClean="0"/>
              <a:t>som vurderes som avgjørende vesentlige i de prioriterte prosjekter</a:t>
            </a:r>
            <a:endParaRPr lang="en-US" sz="2400" dirty="0" smtClean="0"/>
          </a:p>
          <a:p>
            <a:pPr marL="914400" lvl="1" indent="-514350">
              <a:buNone/>
            </a:pPr>
            <a:r>
              <a:rPr lang="nb-NO" sz="2400" u="sng" smtClean="0"/>
              <a:t>Bilag</a:t>
            </a:r>
            <a:endParaRPr lang="nb-NO" sz="2400" u="sng" dirty="0" smtClean="0"/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818621" y="1341441"/>
            <a:ext cx="8346150" cy="375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347788" algn="l"/>
              </a:tabLst>
            </a:pPr>
            <a:r>
              <a:rPr lang="nb-NO" sz="2400" b="1" smtClean="0">
                <a:solidFill>
                  <a:srgbClr val="C00000"/>
                </a:solidFill>
              </a:rPr>
              <a:t>Dagsorden: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347788" algn="l"/>
              </a:tabLst>
            </a:pPr>
            <a:endParaRPr lang="nb-NO" sz="2400" b="1" smtClean="0">
              <a:solidFill>
                <a:srgbClr val="C00000"/>
              </a:solidFill>
            </a:endParaRPr>
          </a:p>
          <a:p>
            <a:pPr eaLnBrk="0" fontAlgn="base" hangingPunct="0">
              <a:spcBef>
                <a:spcPts val="600"/>
              </a:spcBef>
              <a:spcAft>
                <a:spcPts val="600"/>
              </a:spcAft>
              <a:tabLst>
                <a:tab pos="1347788" algn="l"/>
              </a:tabLst>
            </a:pPr>
            <a:r>
              <a:rPr lang="nb-NO" sz="2000" smtClean="0">
                <a:solidFill>
                  <a:srgbClr val="C00000"/>
                </a:solidFill>
              </a:rPr>
              <a:t>1300-1310: </a:t>
            </a:r>
            <a:r>
              <a:rPr lang="nb-NO" sz="2000" smtClean="0">
                <a:solidFill>
                  <a:srgbClr val="000000"/>
                </a:solidFill>
              </a:rPr>
              <a:t>Innledning v/univ.dir., mål og program v/Implement</a:t>
            </a:r>
          </a:p>
          <a:p>
            <a:pPr eaLnBrk="0" fontAlgn="base" hangingPunct="0">
              <a:spcBef>
                <a:spcPts val="600"/>
              </a:spcBef>
              <a:spcAft>
                <a:spcPts val="600"/>
              </a:spcAft>
              <a:tabLst>
                <a:tab pos="1347788" algn="l"/>
              </a:tabLst>
            </a:pPr>
            <a:r>
              <a:rPr lang="nb-NO" sz="2000" smtClean="0">
                <a:solidFill>
                  <a:srgbClr val="C00000"/>
                </a:solidFill>
              </a:rPr>
              <a:t>1310-1410</a:t>
            </a:r>
            <a:r>
              <a:rPr lang="nb-NO" sz="2000" smtClean="0">
                <a:solidFill>
                  <a:srgbClr val="000000"/>
                </a:solidFill>
              </a:rPr>
              <a:t>: Gruppeøvelse – prioritering av forbedringsprosjekt</a:t>
            </a:r>
          </a:p>
          <a:p>
            <a:pPr eaLnBrk="0" fontAlgn="base" hangingPunct="0">
              <a:spcBef>
                <a:spcPts val="600"/>
              </a:spcBef>
              <a:spcAft>
                <a:spcPts val="600"/>
              </a:spcAft>
              <a:tabLst>
                <a:tab pos="1347788" algn="l"/>
              </a:tabLst>
            </a:pPr>
            <a:r>
              <a:rPr lang="nb-NO" sz="2000" smtClean="0">
                <a:solidFill>
                  <a:srgbClr val="C00000"/>
                </a:solidFill>
              </a:rPr>
              <a:t>1410-1430</a:t>
            </a:r>
            <a:r>
              <a:rPr lang="nb-NO" sz="2000" smtClean="0">
                <a:solidFill>
                  <a:srgbClr val="000000"/>
                </a:solidFill>
              </a:rPr>
              <a:t>: Oppsummering i plenum</a:t>
            </a:r>
          </a:p>
          <a:p>
            <a:pPr eaLnBrk="0" fontAlgn="base" hangingPunct="0">
              <a:spcBef>
                <a:spcPts val="600"/>
              </a:spcBef>
              <a:spcAft>
                <a:spcPts val="600"/>
              </a:spcAft>
              <a:tabLst>
                <a:tab pos="1347788" algn="l"/>
              </a:tabLst>
            </a:pPr>
            <a:r>
              <a:rPr lang="nb-NO" sz="2000" smtClean="0">
                <a:solidFill>
                  <a:srgbClr val="C00000"/>
                </a:solidFill>
              </a:rPr>
              <a:t>1430-1450: </a:t>
            </a:r>
            <a:r>
              <a:rPr lang="nb-NO" sz="2000" smtClean="0">
                <a:solidFill>
                  <a:srgbClr val="000000"/>
                </a:solidFill>
              </a:rPr>
              <a:t>Presentasjon av et konkret Lean-opplegg. </a:t>
            </a:r>
          </a:p>
          <a:p>
            <a:pPr eaLnBrk="0" fontAlgn="base" hangingPunct="0">
              <a:spcBef>
                <a:spcPts val="600"/>
              </a:spcBef>
              <a:spcAft>
                <a:spcPts val="600"/>
              </a:spcAft>
              <a:tabLst>
                <a:tab pos="1347788" algn="l"/>
              </a:tabLst>
            </a:pPr>
            <a:r>
              <a:rPr lang="nb-NO" sz="2000" smtClean="0">
                <a:solidFill>
                  <a:srgbClr val="C00000"/>
                </a:solidFill>
              </a:rPr>
              <a:t>1450-1500</a:t>
            </a:r>
            <a:r>
              <a:rPr lang="nb-NO" sz="2000" smtClean="0">
                <a:solidFill>
                  <a:srgbClr val="000000"/>
                </a:solidFill>
              </a:rPr>
              <a:t>: Opplegg for møter mellom fakultetene/instituttene og 	universitetsdirektøren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347788" algn="l"/>
              </a:tabLst>
            </a:pPr>
            <a:endParaRPr lang="nb-NO" sz="20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Gruppeinndeling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3050" y="989000"/>
            <a:ext cx="5225225" cy="5022850"/>
          </a:xfrm>
        </p:spPr>
        <p:txBody>
          <a:bodyPr/>
          <a:lstStyle/>
          <a:p>
            <a:r>
              <a:rPr lang="nb-NO" sz="1400" b="1" dirty="0" smtClean="0"/>
              <a:t>Gruppe 1: </a:t>
            </a:r>
            <a:endParaRPr lang="en-US" sz="1400" b="1" dirty="0" smtClean="0"/>
          </a:p>
          <a:p>
            <a:r>
              <a:rPr lang="nb-NO" sz="1200" i="1" dirty="0" smtClean="0"/>
              <a:t>Sted: Rådssalen</a:t>
            </a:r>
            <a:endParaRPr lang="en-US" sz="1200" dirty="0" smtClean="0"/>
          </a:p>
          <a:p>
            <a:r>
              <a:rPr lang="nb-NO" sz="1400" i="1" dirty="0" smtClean="0"/>
              <a:t> </a:t>
            </a:r>
            <a:endParaRPr lang="en-US" sz="1400" dirty="0" smtClean="0"/>
          </a:p>
          <a:p>
            <a:r>
              <a:rPr lang="da-DK" sz="1400" b="1" i="1" dirty="0" err="1" smtClean="0"/>
              <a:t>Jarle</a:t>
            </a:r>
            <a:r>
              <a:rPr lang="da-DK" sz="1400" b="1" i="1" dirty="0" smtClean="0"/>
              <a:t> </a:t>
            </a:r>
            <a:r>
              <a:rPr lang="da-DK" sz="1400" b="1" i="1" dirty="0" err="1" smtClean="0"/>
              <a:t>Nygard</a:t>
            </a:r>
            <a:r>
              <a:rPr lang="da-DK" sz="1400" b="1" i="1" dirty="0" smtClean="0"/>
              <a:t> (leder)</a:t>
            </a:r>
            <a:endParaRPr lang="en-US" sz="1400" dirty="0" smtClean="0"/>
          </a:p>
          <a:p>
            <a:r>
              <a:rPr lang="da-DK" sz="1400" i="1" dirty="0" smtClean="0"/>
              <a:t>Anita Sandberg</a:t>
            </a:r>
            <a:endParaRPr lang="en-US" sz="1400" dirty="0" smtClean="0"/>
          </a:p>
          <a:p>
            <a:r>
              <a:rPr lang="nn-NO" sz="1400" i="1" dirty="0" smtClean="0"/>
              <a:t>Bjørn Haugstad</a:t>
            </a:r>
            <a:endParaRPr lang="en-US" sz="1400" dirty="0" smtClean="0"/>
          </a:p>
          <a:p>
            <a:r>
              <a:rPr lang="nn-NO" sz="1400" i="1" dirty="0" smtClean="0"/>
              <a:t>Bjørn Hol</a:t>
            </a:r>
            <a:endParaRPr lang="en-US" sz="1400" dirty="0" smtClean="0"/>
          </a:p>
          <a:p>
            <a:r>
              <a:rPr lang="nn-NO" sz="1400" i="1" dirty="0" smtClean="0"/>
              <a:t>Karsten Aase-Nielsen</a:t>
            </a:r>
            <a:endParaRPr lang="en-US" sz="1400" dirty="0" smtClean="0"/>
          </a:p>
          <a:p>
            <a:r>
              <a:rPr lang="nb-NO" sz="1400" i="1" dirty="0" smtClean="0"/>
              <a:t>Tove Langhaug</a:t>
            </a:r>
            <a:endParaRPr lang="en-US" sz="1400" dirty="0" smtClean="0"/>
          </a:p>
          <a:p>
            <a:r>
              <a:rPr lang="nb-NO" sz="1400" i="1" dirty="0" smtClean="0"/>
              <a:t> </a:t>
            </a:r>
            <a:endParaRPr lang="en-US" sz="1400" dirty="0" smtClean="0"/>
          </a:p>
          <a:p>
            <a:r>
              <a:rPr lang="nb-NO" sz="1400" b="1" dirty="0" smtClean="0"/>
              <a:t>Gruppe 2: </a:t>
            </a:r>
            <a:endParaRPr lang="en-US" sz="1400" b="1" dirty="0" smtClean="0"/>
          </a:p>
          <a:p>
            <a:r>
              <a:rPr lang="nb-NO" sz="1200" i="1" dirty="0" smtClean="0"/>
              <a:t>Sted: Universitetsdirektørens møterom (921</a:t>
            </a:r>
            <a:r>
              <a:rPr lang="nb-NO" sz="1400" i="1" dirty="0" smtClean="0"/>
              <a:t>)</a:t>
            </a:r>
            <a:endParaRPr lang="en-US" sz="1400" dirty="0" smtClean="0"/>
          </a:p>
          <a:p>
            <a:r>
              <a:rPr lang="nb-NO" sz="1400" i="1" dirty="0" smtClean="0"/>
              <a:t> </a:t>
            </a:r>
            <a:endParaRPr lang="en-US" sz="1400" dirty="0" smtClean="0"/>
          </a:p>
          <a:p>
            <a:r>
              <a:rPr lang="nb-NO" sz="1400" b="1" i="1" dirty="0" smtClean="0"/>
              <a:t>Bård Kjos (leder)</a:t>
            </a:r>
            <a:endParaRPr lang="en-US" sz="1400" dirty="0" smtClean="0"/>
          </a:p>
          <a:p>
            <a:r>
              <a:rPr lang="nb-NO" sz="1400" i="1" dirty="0" smtClean="0"/>
              <a:t>Anne </a:t>
            </a:r>
            <a:r>
              <a:rPr lang="nb-NO" sz="1400" i="1" dirty="0" err="1" smtClean="0"/>
              <a:t>Ma</a:t>
            </a:r>
            <a:r>
              <a:rPr lang="nb-NO" sz="1400" i="1" dirty="0" smtClean="0"/>
              <a:t> Eide</a:t>
            </a:r>
            <a:endParaRPr lang="en-US" sz="1400" dirty="0" smtClean="0"/>
          </a:p>
          <a:p>
            <a:r>
              <a:rPr lang="nb-NO" sz="1400" i="1" dirty="0" smtClean="0"/>
              <a:t>Bente Andreassen</a:t>
            </a:r>
            <a:endParaRPr lang="en-US" sz="1400" dirty="0" smtClean="0"/>
          </a:p>
          <a:p>
            <a:r>
              <a:rPr lang="nb-NO" sz="1400" i="1" dirty="0" smtClean="0"/>
              <a:t>Jenny Nornes</a:t>
            </a:r>
            <a:endParaRPr lang="en-US" sz="1400" dirty="0" smtClean="0"/>
          </a:p>
          <a:p>
            <a:r>
              <a:rPr lang="nb-NO" sz="1400" i="1" dirty="0" smtClean="0"/>
              <a:t>Monica Bakken</a:t>
            </a:r>
            <a:endParaRPr lang="en-US" sz="1400" dirty="0" smtClean="0"/>
          </a:p>
          <a:p>
            <a:r>
              <a:rPr lang="nb-NO" sz="1400" i="1" dirty="0" smtClean="0"/>
              <a:t>Siv Nordrum</a:t>
            </a:r>
            <a:endParaRPr lang="en-US" sz="1400" dirty="0" smtClean="0"/>
          </a:p>
          <a:p>
            <a:r>
              <a:rPr lang="nb-NO" sz="1400" i="1" dirty="0" smtClean="0"/>
              <a:t>Sveinung </a:t>
            </a:r>
            <a:r>
              <a:rPr lang="nb-NO" sz="1400" i="1" dirty="0" err="1" smtClean="0"/>
              <a:t>Svanberg</a:t>
            </a:r>
            <a:endParaRPr lang="en-US" sz="1400" dirty="0" smtClean="0"/>
          </a:p>
          <a:p>
            <a:endParaRPr lang="nb-NO" sz="1400" dirty="0" smtClean="0"/>
          </a:p>
          <a:p>
            <a:endParaRPr lang="en-US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17325" y="975150"/>
            <a:ext cx="5225225" cy="50228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Gruppe 3: </a:t>
            </a: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b-NO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Sted: Kollegierommet</a:t>
            </a: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b-NO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 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b-NO" sz="1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Benedicte Rustad (leder)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n-NO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Arne Laukholm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n-NO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Dag Myhre-Nielsen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n-NO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Frode Meinich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n-NO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Lars Oftedal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n-NO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Marianne </a:t>
            </a:r>
            <a:r>
              <a:rPr kumimoji="0" lang="nn-NO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Mancini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b-NO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Oppgave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 sz="2800" dirty="0" smtClean="0"/>
          </a:p>
          <a:p>
            <a:endParaRPr lang="nb-NO" sz="2800" dirty="0" smtClean="0"/>
          </a:p>
          <a:p>
            <a:r>
              <a:rPr lang="nb-NO" sz="2800" dirty="0" smtClean="0"/>
              <a:t>Prioriter, ut fra de muligheter som er anført på plakaten, hvilke 3 prosjekter, som bør velges til å utgjøre ryggraden i IHR programmet</a:t>
            </a:r>
            <a:endParaRPr lang="en-US" sz="2800" dirty="0"/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Gruppe 1</a:t>
            </a:r>
            <a:endParaRPr lang="en-US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50" y="923925"/>
            <a:ext cx="9401175" cy="581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nb-NO" dirty="0" smtClean="0"/>
              <a:t>Gruppe 2</a:t>
            </a:r>
            <a:endParaRPr lang="en-US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630" y="950027"/>
            <a:ext cx="9262754" cy="575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Gruppe 3</a:t>
            </a:r>
            <a:endParaRPr lang="en-US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631" y="938151"/>
            <a:ext cx="9274630" cy="577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Oppgave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 sz="2800" dirty="0" smtClean="0"/>
          </a:p>
          <a:p>
            <a:endParaRPr lang="nb-NO" sz="2800" dirty="0" smtClean="0"/>
          </a:p>
          <a:p>
            <a:r>
              <a:rPr lang="nb-NO" sz="2800" dirty="0" smtClean="0"/>
              <a:t>Sett de 3 (eller evt. litt flere) prosjekter inn i ”prioriteringsmatrisen”. </a:t>
            </a:r>
          </a:p>
          <a:p>
            <a:pPr lvl="2"/>
            <a:r>
              <a:rPr lang="nb-NO" sz="2800" dirty="0" smtClean="0"/>
              <a:t> Hvordan vurderes disse 3 prosjekter på ”grad av effekt”, ”</a:t>
            </a:r>
            <a:r>
              <a:rPr lang="nb-NO" sz="2800" dirty="0" smtClean="0">
                <a:solidFill>
                  <a:srgbClr val="000000"/>
                </a:solidFill>
              </a:rPr>
              <a:t>evne og mulighet til å gjennomføre</a:t>
            </a:r>
            <a:r>
              <a:rPr lang="nb-NO" sz="2800" dirty="0" smtClean="0"/>
              <a:t>”. </a:t>
            </a:r>
          </a:p>
          <a:p>
            <a:endParaRPr lang="en-US" sz="2800" dirty="0"/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Gruppe 1</a:t>
            </a:r>
            <a:endParaRPr lang="en-US" dirty="0"/>
          </a:p>
        </p:txBody>
      </p:sp>
      <p:grpSp>
        <p:nvGrpSpPr>
          <p:cNvPr id="5" name="Gruppe 1"/>
          <p:cNvGrpSpPr>
            <a:grpSpLocks/>
          </p:cNvGrpSpPr>
          <p:nvPr/>
        </p:nvGrpSpPr>
        <p:grpSpPr bwMode="auto">
          <a:xfrm>
            <a:off x="467544" y="1032045"/>
            <a:ext cx="7910669" cy="5825955"/>
            <a:chOff x="1834662" y="2368551"/>
            <a:chExt cx="2202474" cy="2086766"/>
          </a:xfrm>
        </p:grpSpPr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1918189" y="2533651"/>
              <a:ext cx="1046285" cy="892175"/>
            </a:xfrm>
            <a:prstGeom prst="rect">
              <a:avLst/>
            </a:prstGeom>
            <a:solidFill>
              <a:srgbClr val="FFFF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1918189" y="3444876"/>
              <a:ext cx="1046285" cy="893763"/>
            </a:xfrm>
            <a:prstGeom prst="rect">
              <a:avLst/>
            </a:prstGeom>
            <a:solidFill>
              <a:srgbClr val="FF00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2984989" y="2533651"/>
              <a:ext cx="1046285" cy="892175"/>
            </a:xfrm>
            <a:prstGeom prst="rect">
              <a:avLst/>
            </a:prstGeom>
            <a:solidFill>
              <a:srgbClr val="0080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2984989" y="3444876"/>
              <a:ext cx="1046285" cy="893763"/>
            </a:xfrm>
            <a:prstGeom prst="rect">
              <a:avLst/>
            </a:prstGeom>
            <a:solidFill>
              <a:srgbClr val="FFFF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2517412" y="4343131"/>
              <a:ext cx="1036027" cy="9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2441331" y="4356100"/>
              <a:ext cx="1273392" cy="99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b-NO" b="1" dirty="0" smtClean="0">
                  <a:solidFill>
                    <a:srgbClr val="000000"/>
                  </a:solidFill>
                </a:rPr>
                <a:t> Evne og mulighet til å gjennomføre </a:t>
              </a:r>
              <a:endParaRPr lang="nb-NO" sz="5400" dirty="0"/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1834662" y="3198813"/>
              <a:ext cx="105508" cy="50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 rot="16200000">
              <a:off x="1587704" y="3365834"/>
              <a:ext cx="587951" cy="77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 dirty="0" err="1" smtClean="0">
                  <a:solidFill>
                    <a:srgbClr val="000000"/>
                  </a:solidFill>
                </a:rPr>
                <a:t>Effekt</a:t>
              </a:r>
              <a:r>
                <a:rPr lang="en-US" b="1" dirty="0" smtClean="0">
                  <a:solidFill>
                    <a:srgbClr val="000000"/>
                  </a:solidFill>
                </a:rPr>
                <a:t> / </a:t>
              </a:r>
              <a:r>
                <a:rPr lang="en-US" b="1" dirty="0" err="1" smtClean="0">
                  <a:solidFill>
                    <a:srgbClr val="000000"/>
                  </a:solidFill>
                </a:rPr>
                <a:t>gevinst</a:t>
              </a:r>
              <a:endParaRPr lang="en-US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2738805" y="2368551"/>
              <a:ext cx="441081" cy="9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7" name="Rectangle 30"/>
            <p:cNvSpPr>
              <a:spLocks noChangeArrowheads="1"/>
            </p:cNvSpPr>
            <p:nvPr/>
          </p:nvSpPr>
          <p:spPr bwMode="auto">
            <a:xfrm>
              <a:off x="3020158" y="4246563"/>
              <a:ext cx="958362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8" name="Rectangle 33"/>
            <p:cNvSpPr>
              <a:spLocks noChangeArrowheads="1"/>
            </p:cNvSpPr>
            <p:nvPr/>
          </p:nvSpPr>
          <p:spPr bwMode="auto">
            <a:xfrm>
              <a:off x="1929912" y="3343276"/>
              <a:ext cx="1003788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3165232" y="3375026"/>
              <a:ext cx="638908" cy="63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30" name="Rectangle 38"/>
            <p:cNvSpPr>
              <a:spLocks noChangeArrowheads="1"/>
            </p:cNvSpPr>
            <p:nvPr/>
          </p:nvSpPr>
          <p:spPr bwMode="auto">
            <a:xfrm>
              <a:off x="3886201" y="4337051"/>
              <a:ext cx="150935" cy="96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31" name="Rectangle 39"/>
            <p:cNvSpPr>
              <a:spLocks noChangeArrowheads="1"/>
            </p:cNvSpPr>
            <p:nvPr/>
          </p:nvSpPr>
          <p:spPr bwMode="auto">
            <a:xfrm>
              <a:off x="3903785" y="4344988"/>
              <a:ext cx="97597" cy="64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1">
                  <a:solidFill>
                    <a:srgbClr val="000000"/>
                  </a:solidFill>
                </a:rPr>
                <a:t>HØY</a:t>
              </a:r>
              <a:endParaRPr lang="en-US" sz="2800"/>
            </a:p>
          </p:txBody>
        </p:sp>
        <p:sp>
          <p:nvSpPr>
            <p:cNvPr id="32" name="Rectangle 40"/>
            <p:cNvSpPr>
              <a:spLocks noChangeArrowheads="1"/>
            </p:cNvSpPr>
            <p:nvPr/>
          </p:nvSpPr>
          <p:spPr bwMode="auto">
            <a:xfrm>
              <a:off x="1906466" y="4337051"/>
              <a:ext cx="145073" cy="96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33" name="Rectangle 41"/>
            <p:cNvSpPr>
              <a:spLocks noChangeArrowheads="1"/>
            </p:cNvSpPr>
            <p:nvPr/>
          </p:nvSpPr>
          <p:spPr bwMode="auto">
            <a:xfrm>
              <a:off x="1924051" y="4344988"/>
              <a:ext cx="89873" cy="64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1">
                  <a:solidFill>
                    <a:srgbClr val="000000"/>
                  </a:solidFill>
                </a:rPr>
                <a:t>LAV</a:t>
              </a:r>
              <a:endParaRPr lang="en-US" sz="2800"/>
            </a:p>
          </p:txBody>
        </p:sp>
        <p:sp>
          <p:nvSpPr>
            <p:cNvPr id="34" name="Rectangle 42"/>
            <p:cNvSpPr>
              <a:spLocks noChangeArrowheads="1"/>
            </p:cNvSpPr>
            <p:nvPr/>
          </p:nvSpPr>
          <p:spPr bwMode="auto">
            <a:xfrm>
              <a:off x="1834662" y="2536826"/>
              <a:ext cx="105508" cy="15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35" name="Rectangle 43"/>
            <p:cNvSpPr>
              <a:spLocks noChangeArrowheads="1"/>
            </p:cNvSpPr>
            <p:nvPr/>
          </p:nvSpPr>
          <p:spPr bwMode="auto">
            <a:xfrm rot="16200000">
              <a:off x="1833356" y="2559870"/>
              <a:ext cx="116912" cy="53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1">
                  <a:solidFill>
                    <a:srgbClr val="000000"/>
                  </a:solidFill>
                </a:rPr>
                <a:t>HØY</a:t>
              </a:r>
              <a:endParaRPr lang="en-US" sz="2800"/>
            </a:p>
          </p:txBody>
        </p:sp>
        <p:sp>
          <p:nvSpPr>
            <p:cNvPr id="36" name="Rectangle 44"/>
            <p:cNvSpPr>
              <a:spLocks noChangeArrowheads="1"/>
            </p:cNvSpPr>
            <p:nvPr/>
          </p:nvSpPr>
          <p:spPr bwMode="auto">
            <a:xfrm>
              <a:off x="1834662" y="4181476"/>
              <a:ext cx="104042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37" name="Rectangle 45"/>
            <p:cNvSpPr>
              <a:spLocks noChangeArrowheads="1"/>
            </p:cNvSpPr>
            <p:nvPr/>
          </p:nvSpPr>
          <p:spPr bwMode="auto">
            <a:xfrm rot="16200000">
              <a:off x="1832121" y="4217219"/>
              <a:ext cx="107660" cy="53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1">
                  <a:solidFill>
                    <a:srgbClr val="000000"/>
                  </a:solidFill>
                </a:rPr>
                <a:t>LAV</a:t>
              </a:r>
              <a:endParaRPr lang="en-US" sz="2800"/>
            </a:p>
          </p:txBody>
        </p:sp>
      </p:grpSp>
      <p:sp>
        <p:nvSpPr>
          <p:cNvPr id="6" name="Rectangle 5"/>
          <p:cNvSpPr/>
          <p:nvPr/>
        </p:nvSpPr>
        <p:spPr>
          <a:xfrm>
            <a:off x="1766269" y="4928924"/>
            <a:ext cx="1725611" cy="6476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b="1" smtClean="0">
                <a:solidFill>
                  <a:schemeClr val="tx1"/>
                </a:solidFill>
              </a:rPr>
              <a:t>1</a:t>
            </a:r>
            <a:br>
              <a:rPr lang="nb-NO" sz="1050" b="1" smtClean="0">
                <a:solidFill>
                  <a:schemeClr val="tx1"/>
                </a:solidFill>
              </a:rPr>
            </a:br>
            <a:r>
              <a:rPr lang="nb-NO" sz="1050" b="1" smtClean="0">
                <a:solidFill>
                  <a:schemeClr val="tx1"/>
                </a:solidFill>
              </a:rPr>
              <a:t>Grad av regelstyring</a:t>
            </a:r>
            <a:endParaRPr lang="nb-NO" sz="1050" b="1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8477" y="4136836"/>
            <a:ext cx="1725611" cy="6476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b="1" dirty="0" smtClean="0">
                <a:solidFill>
                  <a:schemeClr val="tx1"/>
                </a:solidFill>
              </a:rPr>
              <a:t>1</a:t>
            </a:r>
            <a:br>
              <a:rPr lang="nb-NO" sz="1050" b="1" dirty="0" smtClean="0">
                <a:solidFill>
                  <a:schemeClr val="tx1"/>
                </a:solidFill>
              </a:rPr>
            </a:br>
            <a:r>
              <a:rPr lang="nb-NO" sz="1050" b="1" dirty="0" smtClean="0">
                <a:solidFill>
                  <a:schemeClr val="tx1"/>
                </a:solidFill>
              </a:rPr>
              <a:t>Mange kokker, </a:t>
            </a:r>
            <a:br>
              <a:rPr lang="nb-NO" sz="1050" b="1" dirty="0" smtClean="0">
                <a:solidFill>
                  <a:schemeClr val="tx1"/>
                </a:solidFill>
              </a:rPr>
            </a:br>
            <a:r>
              <a:rPr lang="nb-NO" sz="1050" b="1" dirty="0" smtClean="0">
                <a:solidFill>
                  <a:schemeClr val="tx1"/>
                </a:solidFill>
              </a:rPr>
              <a:t>mange nivåer</a:t>
            </a:r>
            <a:endParaRPr lang="nb-NO" sz="105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70433" y="3247477"/>
            <a:ext cx="1725611" cy="6476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b="1" smtClean="0">
                <a:solidFill>
                  <a:schemeClr val="tx1"/>
                </a:solidFill>
              </a:rPr>
              <a:t>2</a:t>
            </a:r>
            <a:br>
              <a:rPr lang="nb-NO" sz="1050" b="1" smtClean="0">
                <a:solidFill>
                  <a:schemeClr val="tx1"/>
                </a:solidFill>
              </a:rPr>
            </a:br>
            <a:r>
              <a:rPr lang="nb-NO" sz="1050" b="1" smtClean="0">
                <a:solidFill>
                  <a:schemeClr val="tx1"/>
                </a:solidFill>
              </a:rPr>
              <a:t>Rapporter støtter ikke  behov</a:t>
            </a:r>
            <a:endParaRPr lang="nb-NO" sz="1050" b="1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78929" y="1353786"/>
            <a:ext cx="1725611" cy="6476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b="1" dirty="0" smtClean="0">
                <a:solidFill>
                  <a:schemeClr val="tx1"/>
                </a:solidFill>
              </a:rPr>
              <a:t>4. </a:t>
            </a:r>
            <a:br>
              <a:rPr lang="nb-NO" sz="1050" b="1" dirty="0" smtClean="0">
                <a:solidFill>
                  <a:schemeClr val="tx1"/>
                </a:solidFill>
              </a:rPr>
            </a:br>
            <a:r>
              <a:rPr lang="nb-NO" sz="1050" b="1" dirty="0" smtClean="0">
                <a:solidFill>
                  <a:schemeClr val="tx1"/>
                </a:solidFill>
              </a:rPr>
              <a:t>Vi får ikke styringsinfo</a:t>
            </a:r>
            <a:br>
              <a:rPr lang="nb-NO" sz="1050" b="1" dirty="0" smtClean="0">
                <a:solidFill>
                  <a:schemeClr val="tx1"/>
                </a:solidFill>
              </a:rPr>
            </a:br>
            <a:r>
              <a:rPr lang="nb-NO" sz="1050" b="1" dirty="0" smtClean="0">
                <a:solidFill>
                  <a:schemeClr val="tx1"/>
                </a:solidFill>
              </a:rPr>
              <a:t>- lønnskostnader, personer</a:t>
            </a:r>
            <a:endParaRPr lang="nb-NO" sz="105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90805" y="2048604"/>
            <a:ext cx="1725611" cy="6476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b="1" smtClean="0">
                <a:solidFill>
                  <a:schemeClr val="tx1"/>
                </a:solidFill>
              </a:rPr>
              <a:t>3.</a:t>
            </a:r>
            <a:br>
              <a:rPr lang="nb-NO" sz="1050" b="1" smtClean="0">
                <a:solidFill>
                  <a:schemeClr val="tx1"/>
                </a:solidFill>
              </a:rPr>
            </a:br>
            <a:r>
              <a:rPr lang="nb-NO" sz="1050" b="1" smtClean="0">
                <a:solidFill>
                  <a:schemeClr val="tx1"/>
                </a:solidFill>
              </a:rPr>
              <a:t>Sentralisere arkivet</a:t>
            </a:r>
            <a:endParaRPr lang="nb-NO" sz="1050" b="1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685807" y="2624668"/>
            <a:ext cx="1725611" cy="6476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b="1" dirty="0" smtClean="0">
                <a:solidFill>
                  <a:schemeClr val="tx1"/>
                </a:solidFill>
              </a:rPr>
              <a:t>5. </a:t>
            </a:r>
            <a:br>
              <a:rPr lang="nb-NO" sz="1050" b="1" dirty="0" smtClean="0">
                <a:solidFill>
                  <a:schemeClr val="tx1"/>
                </a:solidFill>
              </a:rPr>
            </a:br>
            <a:r>
              <a:rPr lang="nb-NO" sz="1050" b="1" dirty="0" smtClean="0">
                <a:solidFill>
                  <a:schemeClr val="tx1"/>
                </a:solidFill>
              </a:rPr>
              <a:t>Bedre </a:t>
            </a:r>
            <a:r>
              <a:rPr lang="nb-NO" sz="1050" b="1" dirty="0" err="1" smtClean="0">
                <a:solidFill>
                  <a:schemeClr val="tx1"/>
                </a:solidFill>
              </a:rPr>
              <a:t>driftsoppfølgnings-system</a:t>
            </a:r>
            <a:endParaRPr lang="nb-NO" sz="105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590805" y="4136836"/>
            <a:ext cx="1725611" cy="6476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b="1" smtClean="0">
                <a:solidFill>
                  <a:schemeClr val="tx1"/>
                </a:solidFill>
              </a:rPr>
              <a:t>1. </a:t>
            </a:r>
            <a:br>
              <a:rPr lang="nb-NO" sz="1050" b="1" smtClean="0">
                <a:solidFill>
                  <a:schemeClr val="tx1"/>
                </a:solidFill>
              </a:rPr>
            </a:br>
            <a:r>
              <a:rPr lang="nb-NO" sz="1050" b="1" smtClean="0">
                <a:solidFill>
                  <a:schemeClr val="tx1"/>
                </a:solidFill>
              </a:rPr>
              <a:t>Kvalitetssikring systemer/rapportering</a:t>
            </a:r>
            <a:endParaRPr lang="nb-NO" sz="1050" b="1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614555" y="4819778"/>
            <a:ext cx="1725611" cy="6476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b="1" smtClean="0">
                <a:solidFill>
                  <a:schemeClr val="tx1"/>
                </a:solidFill>
              </a:rPr>
              <a:t>3. </a:t>
            </a:r>
            <a:br>
              <a:rPr lang="nb-NO" sz="1050" b="1" smtClean="0">
                <a:solidFill>
                  <a:schemeClr val="tx1"/>
                </a:solidFill>
              </a:rPr>
            </a:br>
            <a:r>
              <a:rPr lang="nb-NO" sz="1050" b="1" smtClean="0">
                <a:solidFill>
                  <a:schemeClr val="tx1"/>
                </a:solidFill>
              </a:rPr>
              <a:t>Brev sendes ”alle” </a:t>
            </a:r>
            <a:br>
              <a:rPr lang="nb-NO" sz="1050" b="1" smtClean="0">
                <a:solidFill>
                  <a:schemeClr val="tx1"/>
                </a:solidFill>
              </a:rPr>
            </a:br>
            <a:r>
              <a:rPr lang="nb-NO" sz="1050" b="1" smtClean="0">
                <a:solidFill>
                  <a:schemeClr val="tx1"/>
                </a:solidFill>
              </a:rPr>
              <a:t>70% av innpost er irrelevant</a:t>
            </a:r>
            <a:endParaRPr lang="nb-NO" sz="1050" b="1">
              <a:solidFill>
                <a:schemeClr val="tx1"/>
              </a:solidFill>
            </a:endParaRPr>
          </a:p>
        </p:txBody>
      </p:sp>
      <p:sp>
        <p:nvSpPr>
          <p:cNvPr id="38" name="Tittel 38"/>
          <p:cNvSpPr txBox="1">
            <a:spLocks/>
          </p:cNvSpPr>
          <p:nvPr/>
        </p:nvSpPr>
        <p:spPr>
          <a:xfrm>
            <a:off x="395536" y="548680"/>
            <a:ext cx="8229600" cy="864096"/>
          </a:xfrm>
          <a:prstGeom prst="rect">
            <a:avLst/>
          </a:prstGeom>
        </p:spPr>
        <p:txBody>
          <a:bodyPr vert="horz" lIns="0" tIns="0" rIns="540000" bIns="0" rtlCol="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Prioritering av prosjekter</a:t>
            </a:r>
            <a:endParaRPr kumimoji="0" lang="nb-NO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54594" y="1402044"/>
            <a:ext cx="1725611" cy="6476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050" b="1" dirty="0" smtClean="0">
                <a:solidFill>
                  <a:schemeClr val="tx1"/>
                </a:solidFill>
              </a:rPr>
              <a:t>1</a:t>
            </a:r>
            <a:br>
              <a:rPr lang="nb-NO" sz="1050" b="1" dirty="0" smtClean="0">
                <a:solidFill>
                  <a:schemeClr val="tx1"/>
                </a:solidFill>
              </a:rPr>
            </a:br>
            <a:r>
              <a:rPr lang="nb-NO" sz="1050" b="1" dirty="0" err="1" smtClean="0">
                <a:solidFill>
                  <a:schemeClr val="tx1"/>
                </a:solidFill>
              </a:rPr>
              <a:t>Eksamensadmin</a:t>
            </a:r>
            <a:endParaRPr lang="nb-NO" sz="105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66469" y="2120612"/>
            <a:ext cx="1725611" cy="6476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b="1" dirty="0" smtClean="0">
                <a:solidFill>
                  <a:schemeClr val="tx1"/>
                </a:solidFill>
              </a:rPr>
              <a:t>1</a:t>
            </a:r>
            <a:br>
              <a:rPr lang="nb-NO" sz="1050" b="1" dirty="0" smtClean="0">
                <a:solidFill>
                  <a:schemeClr val="tx1"/>
                </a:solidFill>
              </a:rPr>
            </a:br>
            <a:r>
              <a:rPr lang="nb-NO" sz="1050" b="1" dirty="0" err="1" smtClean="0">
                <a:solidFill>
                  <a:schemeClr val="tx1"/>
                </a:solidFill>
              </a:rPr>
              <a:t>Studieadmin</a:t>
            </a:r>
            <a:r>
              <a:rPr lang="nb-NO" sz="1050" b="1" dirty="0" smtClean="0">
                <a:solidFill>
                  <a:schemeClr val="tx1"/>
                </a:solidFill>
              </a:rPr>
              <a:t>. system op oppfølgning </a:t>
            </a:r>
            <a:br>
              <a:rPr lang="nb-NO" sz="1050" b="1" dirty="0" smtClean="0">
                <a:solidFill>
                  <a:schemeClr val="tx1"/>
                </a:solidFill>
              </a:rPr>
            </a:br>
            <a:r>
              <a:rPr lang="nb-NO" sz="1050" b="1" dirty="0" smtClean="0">
                <a:solidFill>
                  <a:schemeClr val="tx1"/>
                </a:solidFill>
              </a:rPr>
              <a:t>FS – SUPR - SAP</a:t>
            </a:r>
            <a:endParaRPr lang="nb-NO" sz="105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40080" y="1484416"/>
            <a:ext cx="1725611" cy="6476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b="1" dirty="0" smtClean="0">
                <a:solidFill>
                  <a:schemeClr val="tx1"/>
                </a:solidFill>
              </a:rPr>
              <a:t>Dobbel behandling</a:t>
            </a:r>
            <a:endParaRPr lang="nb-NO" sz="105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66469" y="2815430"/>
            <a:ext cx="1725611" cy="6476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b="1" smtClean="0">
                <a:solidFill>
                  <a:schemeClr val="tx1"/>
                </a:solidFill>
              </a:rPr>
              <a:t>2</a:t>
            </a:r>
            <a:br>
              <a:rPr lang="nb-NO" sz="1050" b="1" smtClean="0">
                <a:solidFill>
                  <a:schemeClr val="tx1"/>
                </a:solidFill>
              </a:rPr>
            </a:br>
            <a:r>
              <a:rPr lang="nb-NO" sz="1050" b="1" smtClean="0">
                <a:solidFill>
                  <a:schemeClr val="tx1"/>
                </a:solidFill>
              </a:rPr>
              <a:t>Prosjekter følger ulik mal</a:t>
            </a:r>
            <a:endParaRPr lang="nb-NO" sz="105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Gruppe 2</a:t>
            </a:r>
            <a:endParaRPr lang="en-US" dirty="0"/>
          </a:p>
        </p:txBody>
      </p:sp>
      <p:grpSp>
        <p:nvGrpSpPr>
          <p:cNvPr id="10" name="Gruppe 1"/>
          <p:cNvGrpSpPr>
            <a:grpSpLocks/>
          </p:cNvGrpSpPr>
          <p:nvPr/>
        </p:nvGrpSpPr>
        <p:grpSpPr bwMode="auto">
          <a:xfrm>
            <a:off x="477888" y="1032045"/>
            <a:ext cx="7910669" cy="5825955"/>
            <a:chOff x="1834662" y="2368551"/>
            <a:chExt cx="2202474" cy="2086766"/>
          </a:xfrm>
        </p:grpSpPr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1918189" y="2533651"/>
              <a:ext cx="1046285" cy="892175"/>
            </a:xfrm>
            <a:prstGeom prst="rect">
              <a:avLst/>
            </a:prstGeom>
            <a:solidFill>
              <a:srgbClr val="FFFF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1918189" y="3444876"/>
              <a:ext cx="1046285" cy="893763"/>
            </a:xfrm>
            <a:prstGeom prst="rect">
              <a:avLst/>
            </a:prstGeom>
            <a:solidFill>
              <a:srgbClr val="FF00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2984989" y="2533651"/>
              <a:ext cx="1046285" cy="892175"/>
            </a:xfrm>
            <a:prstGeom prst="rect">
              <a:avLst/>
            </a:prstGeom>
            <a:solidFill>
              <a:srgbClr val="0080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14" name="Rectangle 17"/>
            <p:cNvSpPr>
              <a:spLocks noChangeArrowheads="1"/>
            </p:cNvSpPr>
            <p:nvPr/>
          </p:nvSpPr>
          <p:spPr bwMode="auto">
            <a:xfrm>
              <a:off x="2984989" y="3444876"/>
              <a:ext cx="1046285" cy="893763"/>
            </a:xfrm>
            <a:prstGeom prst="rect">
              <a:avLst/>
            </a:prstGeom>
            <a:solidFill>
              <a:srgbClr val="FFFF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15" name="Rectangle 19"/>
            <p:cNvSpPr>
              <a:spLocks noChangeArrowheads="1"/>
            </p:cNvSpPr>
            <p:nvPr/>
          </p:nvSpPr>
          <p:spPr bwMode="auto">
            <a:xfrm>
              <a:off x="2517412" y="4343131"/>
              <a:ext cx="1036027" cy="9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16" name="Rectangle 20"/>
            <p:cNvSpPr>
              <a:spLocks noChangeArrowheads="1"/>
            </p:cNvSpPr>
            <p:nvPr/>
          </p:nvSpPr>
          <p:spPr bwMode="auto">
            <a:xfrm>
              <a:off x="2441331" y="4356100"/>
              <a:ext cx="1267206" cy="99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b-NO" b="1" dirty="0" smtClean="0">
                  <a:solidFill>
                    <a:srgbClr val="000000"/>
                  </a:solidFill>
                </a:rPr>
                <a:t> Evne og mulighet til å gjennomføre </a:t>
              </a:r>
              <a:endParaRPr lang="nb-NO" sz="5400" dirty="0"/>
            </a:p>
          </p:txBody>
        </p:sp>
        <p:sp>
          <p:nvSpPr>
            <p:cNvPr id="17" name="Rectangle 21"/>
            <p:cNvSpPr>
              <a:spLocks noChangeArrowheads="1"/>
            </p:cNvSpPr>
            <p:nvPr/>
          </p:nvSpPr>
          <p:spPr bwMode="auto">
            <a:xfrm>
              <a:off x="1834662" y="3198813"/>
              <a:ext cx="105508" cy="50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18" name="Rectangle 22"/>
            <p:cNvSpPr>
              <a:spLocks noChangeArrowheads="1"/>
            </p:cNvSpPr>
            <p:nvPr/>
          </p:nvSpPr>
          <p:spPr bwMode="auto">
            <a:xfrm rot="16200000">
              <a:off x="1624163" y="3369709"/>
              <a:ext cx="515033" cy="69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 dirty="0" err="1" smtClean="0">
                  <a:solidFill>
                    <a:srgbClr val="000000"/>
                  </a:solidFill>
                </a:rPr>
                <a:t>Effekt</a:t>
              </a:r>
              <a:r>
                <a:rPr lang="en-US" b="1" dirty="0" smtClean="0">
                  <a:solidFill>
                    <a:srgbClr val="000000"/>
                  </a:solidFill>
                </a:rPr>
                <a:t> / </a:t>
              </a:r>
              <a:r>
                <a:rPr lang="en-US" b="1" dirty="0" err="1" smtClean="0">
                  <a:solidFill>
                    <a:srgbClr val="000000"/>
                  </a:solidFill>
                </a:rPr>
                <a:t>gevinst</a:t>
              </a:r>
              <a:endParaRPr lang="en-US" sz="5400" b="1" dirty="0"/>
            </a:p>
          </p:txBody>
        </p:sp>
        <p:sp>
          <p:nvSpPr>
            <p:cNvPr id="19" name="Rectangle 23"/>
            <p:cNvSpPr>
              <a:spLocks noChangeArrowheads="1"/>
            </p:cNvSpPr>
            <p:nvPr/>
          </p:nvSpPr>
          <p:spPr bwMode="auto">
            <a:xfrm>
              <a:off x="2738805" y="2368551"/>
              <a:ext cx="441081" cy="9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0" name="Rectangle 30"/>
            <p:cNvSpPr>
              <a:spLocks noChangeArrowheads="1"/>
            </p:cNvSpPr>
            <p:nvPr/>
          </p:nvSpPr>
          <p:spPr bwMode="auto">
            <a:xfrm>
              <a:off x="3020158" y="4246563"/>
              <a:ext cx="958362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1" name="Rectangle 33"/>
            <p:cNvSpPr>
              <a:spLocks noChangeArrowheads="1"/>
            </p:cNvSpPr>
            <p:nvPr/>
          </p:nvSpPr>
          <p:spPr bwMode="auto">
            <a:xfrm>
              <a:off x="1929912" y="3343276"/>
              <a:ext cx="1003788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2" name="Rectangle 36"/>
            <p:cNvSpPr>
              <a:spLocks noChangeArrowheads="1"/>
            </p:cNvSpPr>
            <p:nvPr/>
          </p:nvSpPr>
          <p:spPr bwMode="auto">
            <a:xfrm>
              <a:off x="3165232" y="3375026"/>
              <a:ext cx="638908" cy="63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3" name="Rectangle 38"/>
            <p:cNvSpPr>
              <a:spLocks noChangeArrowheads="1"/>
            </p:cNvSpPr>
            <p:nvPr/>
          </p:nvSpPr>
          <p:spPr bwMode="auto">
            <a:xfrm>
              <a:off x="3886201" y="4337051"/>
              <a:ext cx="150935" cy="96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4" name="Rectangle 39"/>
            <p:cNvSpPr>
              <a:spLocks noChangeArrowheads="1"/>
            </p:cNvSpPr>
            <p:nvPr/>
          </p:nvSpPr>
          <p:spPr bwMode="auto">
            <a:xfrm>
              <a:off x="3903785" y="4344988"/>
              <a:ext cx="97597" cy="64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1">
                  <a:solidFill>
                    <a:srgbClr val="000000"/>
                  </a:solidFill>
                </a:rPr>
                <a:t>HØY</a:t>
              </a:r>
              <a:endParaRPr lang="en-US" sz="2800"/>
            </a:p>
          </p:txBody>
        </p:sp>
        <p:sp>
          <p:nvSpPr>
            <p:cNvPr id="25" name="Rectangle 40"/>
            <p:cNvSpPr>
              <a:spLocks noChangeArrowheads="1"/>
            </p:cNvSpPr>
            <p:nvPr/>
          </p:nvSpPr>
          <p:spPr bwMode="auto">
            <a:xfrm>
              <a:off x="1906466" y="4337051"/>
              <a:ext cx="145073" cy="96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6" name="Rectangle 41"/>
            <p:cNvSpPr>
              <a:spLocks noChangeArrowheads="1"/>
            </p:cNvSpPr>
            <p:nvPr/>
          </p:nvSpPr>
          <p:spPr bwMode="auto">
            <a:xfrm>
              <a:off x="1924051" y="4344988"/>
              <a:ext cx="89873" cy="64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1">
                  <a:solidFill>
                    <a:srgbClr val="000000"/>
                  </a:solidFill>
                </a:rPr>
                <a:t>LAV</a:t>
              </a:r>
              <a:endParaRPr lang="en-US" sz="2800"/>
            </a:p>
          </p:txBody>
        </p:sp>
        <p:sp>
          <p:nvSpPr>
            <p:cNvPr id="27" name="Rectangle 42"/>
            <p:cNvSpPr>
              <a:spLocks noChangeArrowheads="1"/>
            </p:cNvSpPr>
            <p:nvPr/>
          </p:nvSpPr>
          <p:spPr bwMode="auto">
            <a:xfrm>
              <a:off x="1834662" y="2536826"/>
              <a:ext cx="105508" cy="15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8" name="Rectangle 43"/>
            <p:cNvSpPr>
              <a:spLocks noChangeArrowheads="1"/>
            </p:cNvSpPr>
            <p:nvPr/>
          </p:nvSpPr>
          <p:spPr bwMode="auto">
            <a:xfrm rot="16200000">
              <a:off x="1833356" y="2559870"/>
              <a:ext cx="116912" cy="53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1">
                  <a:solidFill>
                    <a:srgbClr val="000000"/>
                  </a:solidFill>
                </a:rPr>
                <a:t>HØY</a:t>
              </a:r>
              <a:endParaRPr lang="en-US" sz="2800"/>
            </a:p>
          </p:txBody>
        </p:sp>
        <p:sp>
          <p:nvSpPr>
            <p:cNvPr id="29" name="Rectangle 44"/>
            <p:cNvSpPr>
              <a:spLocks noChangeArrowheads="1"/>
            </p:cNvSpPr>
            <p:nvPr/>
          </p:nvSpPr>
          <p:spPr bwMode="auto">
            <a:xfrm>
              <a:off x="1834662" y="4181476"/>
              <a:ext cx="104042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30" name="Rectangle 45"/>
            <p:cNvSpPr>
              <a:spLocks noChangeArrowheads="1"/>
            </p:cNvSpPr>
            <p:nvPr/>
          </p:nvSpPr>
          <p:spPr bwMode="auto">
            <a:xfrm rot="16200000">
              <a:off x="1832121" y="4217219"/>
              <a:ext cx="107660" cy="53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1">
                  <a:solidFill>
                    <a:srgbClr val="000000"/>
                  </a:solidFill>
                </a:rPr>
                <a:t>LAV</a:t>
              </a:r>
              <a:endParaRPr lang="en-US" sz="2800"/>
            </a:p>
          </p:txBody>
        </p:sp>
      </p:grpSp>
      <p:sp>
        <p:nvSpPr>
          <p:cNvPr id="31" name="Tittel 38"/>
          <p:cNvSpPr txBox="1">
            <a:spLocks/>
          </p:cNvSpPr>
          <p:nvPr/>
        </p:nvSpPr>
        <p:spPr>
          <a:xfrm>
            <a:off x="467544" y="548680"/>
            <a:ext cx="8229600" cy="864096"/>
          </a:xfrm>
          <a:prstGeom prst="rect">
            <a:avLst/>
          </a:prstGeom>
        </p:spPr>
        <p:txBody>
          <a:bodyPr vert="horz" lIns="0" tIns="0" rIns="540000" bIns="0" rtlCol="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Prioritering av prosjekter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75937" y="2184170"/>
            <a:ext cx="2036492" cy="6032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 smtClean="0">
                <a:solidFill>
                  <a:schemeClr val="tx1"/>
                </a:solidFill>
              </a:rPr>
              <a:t>IS </a:t>
            </a:r>
            <a:r>
              <a:rPr lang="nb-NO" sz="1100" b="1" dirty="0" err="1" smtClean="0">
                <a:solidFill>
                  <a:schemeClr val="tx1"/>
                </a:solidFill>
              </a:rPr>
              <a:t>ePhorte</a:t>
            </a:r>
            <a:r>
              <a:rPr lang="nb-NO" sz="1100" b="1" dirty="0" smtClean="0">
                <a:solidFill>
                  <a:schemeClr val="tx1"/>
                </a:solidFill>
              </a:rPr>
              <a:t> arkiv</a:t>
            </a:r>
            <a:endParaRPr lang="nb-NO" sz="1100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692161" y="3048266"/>
            <a:ext cx="2036492" cy="6032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smtClean="0">
                <a:solidFill>
                  <a:schemeClr val="tx1"/>
                </a:solidFill>
              </a:rPr>
              <a:t>Forskerutdanning</a:t>
            </a:r>
            <a:endParaRPr lang="nb-NO" sz="1100" b="1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692161" y="3683707"/>
            <a:ext cx="2036492" cy="6032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smtClean="0">
                <a:solidFill>
                  <a:schemeClr val="tx1"/>
                </a:solidFill>
              </a:rPr>
              <a:t>Forsknings-administrasjon</a:t>
            </a:r>
            <a:endParaRPr lang="nb-NO" sz="1100" b="1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762391" y="1380962"/>
            <a:ext cx="1842541" cy="6032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 err="1" smtClean="0">
                <a:solidFill>
                  <a:schemeClr val="tx1"/>
                </a:solidFill>
              </a:rPr>
              <a:t>Økonomiadministration</a:t>
            </a:r>
            <a:endParaRPr lang="nb-NO" sz="1100" b="1" dirty="0" smtClean="0">
              <a:solidFill>
                <a:schemeClr val="tx1"/>
              </a:solidFill>
            </a:endParaRPr>
          </a:p>
          <a:p>
            <a:pPr algn="ctr"/>
            <a:r>
              <a:rPr lang="nb-NO" sz="1100" b="1" dirty="0" smtClean="0">
                <a:solidFill>
                  <a:schemeClr val="tx1"/>
                </a:solidFill>
              </a:rPr>
              <a:t>(budsjett, &amp; regnskap)</a:t>
            </a:r>
            <a:br>
              <a:rPr lang="nb-NO" sz="1100" b="1" dirty="0" smtClean="0">
                <a:solidFill>
                  <a:schemeClr val="tx1"/>
                </a:solidFill>
              </a:rPr>
            </a:br>
            <a:r>
              <a:rPr lang="nb-NO" sz="1100" b="1" dirty="0" smtClean="0">
                <a:solidFill>
                  <a:schemeClr val="tx1"/>
                </a:solidFill>
              </a:rPr>
              <a:t>rapportering</a:t>
            </a:r>
            <a:endParaRPr lang="nb-NO" sz="1100" b="1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349574" y="1805080"/>
            <a:ext cx="1842541" cy="6032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smtClean="0">
                <a:solidFill>
                  <a:schemeClr val="tx1"/>
                </a:solidFill>
              </a:rPr>
              <a:t>Projektstyring</a:t>
            </a:r>
          </a:p>
          <a:p>
            <a:pPr algn="ctr"/>
            <a:endParaRPr lang="nb-NO" sz="1100" b="1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733364" y="2087656"/>
            <a:ext cx="1842541" cy="6032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 smtClean="0">
                <a:solidFill>
                  <a:schemeClr val="tx1"/>
                </a:solidFill>
              </a:rPr>
              <a:t>Personaladministrasjon, lønn &amp; honorar</a:t>
            </a:r>
            <a:endParaRPr lang="nb-NO" sz="1100" b="1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033271" y="2590199"/>
            <a:ext cx="1842541" cy="6032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 smtClean="0">
                <a:solidFill>
                  <a:schemeClr val="tx1"/>
                </a:solidFill>
              </a:rPr>
              <a:t>Studieadministrasjon</a:t>
            </a:r>
            <a:endParaRPr lang="nb-NO" sz="11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Gruppe 3</a:t>
            </a:r>
            <a:endParaRPr lang="en-US" dirty="0"/>
          </a:p>
        </p:txBody>
      </p:sp>
      <p:grpSp>
        <p:nvGrpSpPr>
          <p:cNvPr id="3" name="Gruppe 1"/>
          <p:cNvGrpSpPr>
            <a:grpSpLocks/>
          </p:cNvGrpSpPr>
          <p:nvPr/>
        </p:nvGrpSpPr>
        <p:grpSpPr bwMode="auto">
          <a:xfrm>
            <a:off x="467544" y="1032045"/>
            <a:ext cx="7910669" cy="5825955"/>
            <a:chOff x="1834662" y="2368551"/>
            <a:chExt cx="2202474" cy="2086766"/>
          </a:xfrm>
        </p:grpSpPr>
        <p:sp>
          <p:nvSpPr>
            <p:cNvPr id="4" name="Rectangle 11"/>
            <p:cNvSpPr>
              <a:spLocks noChangeArrowheads="1"/>
            </p:cNvSpPr>
            <p:nvPr/>
          </p:nvSpPr>
          <p:spPr bwMode="auto">
            <a:xfrm>
              <a:off x="1918189" y="2533651"/>
              <a:ext cx="1046285" cy="892175"/>
            </a:xfrm>
            <a:prstGeom prst="rect">
              <a:avLst/>
            </a:prstGeom>
            <a:solidFill>
              <a:srgbClr val="FFFF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5" name="Rectangle 13"/>
            <p:cNvSpPr>
              <a:spLocks noChangeArrowheads="1"/>
            </p:cNvSpPr>
            <p:nvPr/>
          </p:nvSpPr>
          <p:spPr bwMode="auto">
            <a:xfrm>
              <a:off x="1918189" y="3444876"/>
              <a:ext cx="1046285" cy="893763"/>
            </a:xfrm>
            <a:prstGeom prst="rect">
              <a:avLst/>
            </a:prstGeom>
            <a:solidFill>
              <a:srgbClr val="FF00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/>
          </p:nvSpPr>
          <p:spPr bwMode="auto">
            <a:xfrm>
              <a:off x="2984989" y="2533651"/>
              <a:ext cx="1046285" cy="892175"/>
            </a:xfrm>
            <a:prstGeom prst="rect">
              <a:avLst/>
            </a:prstGeom>
            <a:solidFill>
              <a:srgbClr val="0080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7" name="Rectangle 17"/>
            <p:cNvSpPr>
              <a:spLocks noChangeArrowheads="1"/>
            </p:cNvSpPr>
            <p:nvPr/>
          </p:nvSpPr>
          <p:spPr bwMode="auto">
            <a:xfrm>
              <a:off x="2984989" y="3444876"/>
              <a:ext cx="1046285" cy="893763"/>
            </a:xfrm>
            <a:prstGeom prst="rect">
              <a:avLst/>
            </a:prstGeom>
            <a:solidFill>
              <a:srgbClr val="FFFF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8" name="Rectangle 19"/>
            <p:cNvSpPr>
              <a:spLocks noChangeArrowheads="1"/>
            </p:cNvSpPr>
            <p:nvPr/>
          </p:nvSpPr>
          <p:spPr bwMode="auto">
            <a:xfrm>
              <a:off x="2517412" y="4343131"/>
              <a:ext cx="1036027" cy="9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9" name="Rectangle 20"/>
            <p:cNvSpPr>
              <a:spLocks noChangeArrowheads="1"/>
            </p:cNvSpPr>
            <p:nvPr/>
          </p:nvSpPr>
          <p:spPr bwMode="auto">
            <a:xfrm>
              <a:off x="2441331" y="4356100"/>
              <a:ext cx="1322987" cy="99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b-NO" b="1" dirty="0" smtClean="0">
                  <a:solidFill>
                    <a:srgbClr val="000000"/>
                  </a:solidFill>
                </a:rPr>
                <a:t> Evne og mulighet til å gjennomføre </a:t>
              </a:r>
              <a:endParaRPr lang="nb-NO" sz="5400" dirty="0"/>
            </a:p>
          </p:txBody>
        </p:sp>
        <p:sp>
          <p:nvSpPr>
            <p:cNvPr id="10" name="Rectangle 21"/>
            <p:cNvSpPr>
              <a:spLocks noChangeArrowheads="1"/>
            </p:cNvSpPr>
            <p:nvPr/>
          </p:nvSpPr>
          <p:spPr bwMode="auto">
            <a:xfrm>
              <a:off x="1834662" y="3198813"/>
              <a:ext cx="105508" cy="50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11" name="Rectangle 22"/>
            <p:cNvSpPr>
              <a:spLocks noChangeArrowheads="1"/>
            </p:cNvSpPr>
            <p:nvPr/>
          </p:nvSpPr>
          <p:spPr bwMode="auto">
            <a:xfrm rot="16200000">
              <a:off x="1624163" y="3369709"/>
              <a:ext cx="515033" cy="69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 dirty="0" err="1" smtClean="0">
                  <a:solidFill>
                    <a:srgbClr val="000000"/>
                  </a:solidFill>
                </a:rPr>
                <a:t>Effekt</a:t>
              </a:r>
              <a:r>
                <a:rPr lang="en-US" b="1" dirty="0" smtClean="0">
                  <a:solidFill>
                    <a:srgbClr val="000000"/>
                  </a:solidFill>
                </a:rPr>
                <a:t> / </a:t>
              </a:r>
              <a:r>
                <a:rPr lang="en-US" b="1" dirty="0" err="1" smtClean="0">
                  <a:solidFill>
                    <a:srgbClr val="000000"/>
                  </a:solidFill>
                </a:rPr>
                <a:t>gevinst</a:t>
              </a:r>
              <a:endParaRPr lang="en-US" sz="5400" b="1" dirty="0"/>
            </a:p>
          </p:txBody>
        </p:sp>
        <p:sp>
          <p:nvSpPr>
            <p:cNvPr id="12" name="Rectangle 23"/>
            <p:cNvSpPr>
              <a:spLocks noChangeArrowheads="1"/>
            </p:cNvSpPr>
            <p:nvPr/>
          </p:nvSpPr>
          <p:spPr bwMode="auto">
            <a:xfrm>
              <a:off x="2738805" y="2368551"/>
              <a:ext cx="441081" cy="9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13" name="Rectangle 30"/>
            <p:cNvSpPr>
              <a:spLocks noChangeArrowheads="1"/>
            </p:cNvSpPr>
            <p:nvPr/>
          </p:nvSpPr>
          <p:spPr bwMode="auto">
            <a:xfrm>
              <a:off x="3020158" y="4246563"/>
              <a:ext cx="958362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14" name="Rectangle 33"/>
            <p:cNvSpPr>
              <a:spLocks noChangeArrowheads="1"/>
            </p:cNvSpPr>
            <p:nvPr/>
          </p:nvSpPr>
          <p:spPr bwMode="auto">
            <a:xfrm>
              <a:off x="1929912" y="3343276"/>
              <a:ext cx="1003788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15" name="Rectangle 36"/>
            <p:cNvSpPr>
              <a:spLocks noChangeArrowheads="1"/>
            </p:cNvSpPr>
            <p:nvPr/>
          </p:nvSpPr>
          <p:spPr bwMode="auto">
            <a:xfrm>
              <a:off x="3165232" y="3375026"/>
              <a:ext cx="638908" cy="63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16" name="Rectangle 38"/>
            <p:cNvSpPr>
              <a:spLocks noChangeArrowheads="1"/>
            </p:cNvSpPr>
            <p:nvPr/>
          </p:nvSpPr>
          <p:spPr bwMode="auto">
            <a:xfrm>
              <a:off x="3886201" y="4337051"/>
              <a:ext cx="150935" cy="96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17" name="Rectangle 39"/>
            <p:cNvSpPr>
              <a:spLocks noChangeArrowheads="1"/>
            </p:cNvSpPr>
            <p:nvPr/>
          </p:nvSpPr>
          <p:spPr bwMode="auto">
            <a:xfrm>
              <a:off x="3903785" y="4344988"/>
              <a:ext cx="97597" cy="64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1">
                  <a:solidFill>
                    <a:srgbClr val="000000"/>
                  </a:solidFill>
                </a:rPr>
                <a:t>HØY</a:t>
              </a:r>
              <a:endParaRPr lang="en-US" sz="2800"/>
            </a:p>
          </p:txBody>
        </p:sp>
        <p:sp>
          <p:nvSpPr>
            <p:cNvPr id="18" name="Rectangle 40"/>
            <p:cNvSpPr>
              <a:spLocks noChangeArrowheads="1"/>
            </p:cNvSpPr>
            <p:nvPr/>
          </p:nvSpPr>
          <p:spPr bwMode="auto">
            <a:xfrm>
              <a:off x="1906466" y="4337051"/>
              <a:ext cx="145073" cy="96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19" name="Rectangle 41"/>
            <p:cNvSpPr>
              <a:spLocks noChangeArrowheads="1"/>
            </p:cNvSpPr>
            <p:nvPr/>
          </p:nvSpPr>
          <p:spPr bwMode="auto">
            <a:xfrm>
              <a:off x="1924051" y="4344988"/>
              <a:ext cx="89873" cy="64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1">
                  <a:solidFill>
                    <a:srgbClr val="000000"/>
                  </a:solidFill>
                </a:rPr>
                <a:t>LAV</a:t>
              </a:r>
              <a:endParaRPr lang="en-US" sz="2800"/>
            </a:p>
          </p:txBody>
        </p:sp>
        <p:sp>
          <p:nvSpPr>
            <p:cNvPr id="20" name="Rectangle 42"/>
            <p:cNvSpPr>
              <a:spLocks noChangeArrowheads="1"/>
            </p:cNvSpPr>
            <p:nvPr/>
          </p:nvSpPr>
          <p:spPr bwMode="auto">
            <a:xfrm>
              <a:off x="1834662" y="2536826"/>
              <a:ext cx="105508" cy="15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1" name="Rectangle 43"/>
            <p:cNvSpPr>
              <a:spLocks noChangeArrowheads="1"/>
            </p:cNvSpPr>
            <p:nvPr/>
          </p:nvSpPr>
          <p:spPr bwMode="auto">
            <a:xfrm rot="16200000">
              <a:off x="1833356" y="2559870"/>
              <a:ext cx="116912" cy="53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1">
                  <a:solidFill>
                    <a:srgbClr val="000000"/>
                  </a:solidFill>
                </a:rPr>
                <a:t>HØY</a:t>
              </a:r>
              <a:endParaRPr lang="en-US" sz="2800"/>
            </a:p>
          </p:txBody>
        </p:sp>
        <p:sp>
          <p:nvSpPr>
            <p:cNvPr id="22" name="Rectangle 44"/>
            <p:cNvSpPr>
              <a:spLocks noChangeArrowheads="1"/>
            </p:cNvSpPr>
            <p:nvPr/>
          </p:nvSpPr>
          <p:spPr bwMode="auto">
            <a:xfrm>
              <a:off x="1834662" y="4181476"/>
              <a:ext cx="104042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 sz="2800">
                <a:latin typeface="Calibri" pitchFamily="34" charset="0"/>
              </a:endParaRPr>
            </a:p>
          </p:txBody>
        </p:sp>
        <p:sp>
          <p:nvSpPr>
            <p:cNvPr id="23" name="Rectangle 45"/>
            <p:cNvSpPr>
              <a:spLocks noChangeArrowheads="1"/>
            </p:cNvSpPr>
            <p:nvPr/>
          </p:nvSpPr>
          <p:spPr bwMode="auto">
            <a:xfrm rot="16200000">
              <a:off x="1832121" y="4217219"/>
              <a:ext cx="107660" cy="53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1">
                  <a:solidFill>
                    <a:srgbClr val="000000"/>
                  </a:solidFill>
                </a:rPr>
                <a:t>LAV</a:t>
              </a:r>
              <a:endParaRPr lang="en-US" sz="2800"/>
            </a:p>
          </p:txBody>
        </p:sp>
      </p:grpSp>
      <p:sp>
        <p:nvSpPr>
          <p:cNvPr id="24" name="Rectangle 23"/>
          <p:cNvSpPr/>
          <p:nvPr/>
        </p:nvSpPr>
        <p:spPr>
          <a:xfrm>
            <a:off x="5619960" y="1772814"/>
            <a:ext cx="1623987" cy="5040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 smtClean="0">
                <a:solidFill>
                  <a:schemeClr val="tx1"/>
                </a:solidFill>
              </a:rPr>
              <a:t>Økonomi</a:t>
            </a:r>
            <a:endParaRPr lang="nb-NO" sz="11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19760" y="1772814"/>
            <a:ext cx="1623987" cy="5040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 smtClean="0">
                <a:solidFill>
                  <a:schemeClr val="tx1"/>
                </a:solidFill>
              </a:rPr>
              <a:t>Studieadministrasjon</a:t>
            </a:r>
            <a:endParaRPr lang="nb-NO" sz="11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019560" y="1772814"/>
            <a:ext cx="1623987" cy="5040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 smtClean="0">
                <a:solidFill>
                  <a:schemeClr val="tx1"/>
                </a:solidFill>
              </a:rPr>
              <a:t>”Grenseflater”</a:t>
            </a:r>
            <a:endParaRPr lang="nb-NO" sz="1100" b="1" dirty="0">
              <a:solidFill>
                <a:schemeClr val="tx1"/>
              </a:solidFill>
            </a:endParaRPr>
          </a:p>
        </p:txBody>
      </p:sp>
      <p:sp>
        <p:nvSpPr>
          <p:cNvPr id="27" name="Tittel 38"/>
          <p:cNvSpPr txBox="1">
            <a:spLocks/>
          </p:cNvSpPr>
          <p:nvPr/>
        </p:nvSpPr>
        <p:spPr>
          <a:xfrm>
            <a:off x="467544" y="548680"/>
            <a:ext cx="8229600" cy="864096"/>
          </a:xfrm>
          <a:prstGeom prst="rect">
            <a:avLst/>
          </a:prstGeom>
        </p:spPr>
        <p:txBody>
          <a:bodyPr vert="horz" lIns="0" tIns="0" rIns="540000" bIns="0" rtlCol="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Prioritering av prosjekter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Oppgave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 sz="2800" dirty="0" smtClean="0"/>
          </a:p>
          <a:p>
            <a:endParaRPr lang="nb-NO" sz="2800" dirty="0" smtClean="0"/>
          </a:p>
          <a:p>
            <a:r>
              <a:rPr lang="nb-NO" sz="2800" dirty="0" smtClean="0"/>
              <a:t>Konkretiser de konkrete problemområder, evt. konkrete prosesser som vurderes som avgjørende vesentlige </a:t>
            </a:r>
            <a:br>
              <a:rPr lang="nb-NO" sz="2800" dirty="0" smtClean="0"/>
            </a:br>
            <a:r>
              <a:rPr lang="nb-NO" sz="2800" dirty="0" smtClean="0"/>
              <a:t>i de 3 (eller evt. flere) prioriterte prosjekter</a:t>
            </a:r>
            <a:endParaRPr lang="en-US" sz="2800" dirty="0"/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Gruppe 1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66367" y="1140031"/>
            <a:ext cx="9839633" cy="5153891"/>
            <a:chOff x="0" y="1628800"/>
            <a:chExt cx="9300567" cy="4968552"/>
          </a:xfrm>
        </p:grpSpPr>
        <p:sp>
          <p:nvSpPr>
            <p:cNvPr id="4" name="Rectangle 3"/>
            <p:cNvSpPr/>
            <p:nvPr/>
          </p:nvSpPr>
          <p:spPr>
            <a:xfrm>
              <a:off x="0" y="1628800"/>
              <a:ext cx="1800200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smtClean="0">
                  <a:solidFill>
                    <a:schemeClr val="tx1"/>
                  </a:solidFill>
                </a:rPr>
                <a:t>1.</a:t>
              </a:r>
              <a:br>
                <a:rPr lang="nb-NO" sz="1200" b="1" smtClean="0">
                  <a:solidFill>
                    <a:schemeClr val="tx1"/>
                  </a:solidFill>
                </a:rPr>
              </a:br>
              <a:r>
                <a:rPr lang="nb-NO" sz="1200" b="1" smtClean="0">
                  <a:solidFill>
                    <a:schemeClr val="tx1"/>
                  </a:solidFill>
                </a:rPr>
                <a:t>Studieadministrasjon</a:t>
              </a:r>
              <a:endParaRPr lang="nb-NO" sz="1200" b="1">
                <a:solidFill>
                  <a:schemeClr val="tx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872208" y="1628800"/>
              <a:ext cx="1800200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smtClean="0">
                  <a:solidFill>
                    <a:schemeClr val="tx1"/>
                  </a:solidFill>
                </a:rPr>
                <a:t>2.</a:t>
              </a:r>
              <a:br>
                <a:rPr lang="nb-NO" sz="1200" b="1" smtClean="0">
                  <a:solidFill>
                    <a:schemeClr val="tx1"/>
                  </a:solidFill>
                </a:rPr>
              </a:br>
              <a:r>
                <a:rPr lang="nb-NO" sz="1200" b="1" smtClean="0">
                  <a:solidFill>
                    <a:schemeClr val="tx1"/>
                  </a:solidFill>
                </a:rPr>
                <a:t>Prosjektstyring</a:t>
              </a:r>
              <a:endParaRPr lang="nb-NO" sz="1200" b="1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872208" y="2348880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Ingen idé om lønnsomhet i prosjekt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872208" y="3068960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Erfaringsinnhenting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1872208" y="3789040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Ressursstyring</a:t>
              </a:r>
            </a:p>
            <a:p>
              <a:pPr algn="ctr">
                <a:buFontTx/>
                <a:buChar char="-"/>
              </a:pPr>
              <a:endParaRPr lang="nb-NO" sz="12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744416" y="1628800"/>
              <a:ext cx="1800200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3. </a:t>
              </a:r>
            </a:p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Elektronisk saksbehandling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744416" y="2348880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Felles postmottak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744416" y="3068960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Sentralisering av funksjoner</a:t>
              </a:r>
            </a:p>
            <a:p>
              <a:pPr algn="ctr"/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616624" y="1628800"/>
              <a:ext cx="1800200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4. </a:t>
              </a:r>
              <a:br>
                <a:rPr lang="nb-NO" sz="1200" b="1" dirty="0" smtClean="0">
                  <a:solidFill>
                    <a:schemeClr val="tx1"/>
                  </a:solidFill>
                </a:rPr>
              </a:br>
              <a:r>
                <a:rPr lang="nb-NO" sz="1200" b="1" dirty="0" smtClean="0">
                  <a:solidFill>
                    <a:schemeClr val="tx1"/>
                  </a:solidFill>
                </a:rPr>
                <a:t>Lønn &amp; refusjon </a:t>
              </a:r>
              <a:br>
                <a:rPr lang="nb-NO" sz="1200" b="1" dirty="0" smtClean="0">
                  <a:solidFill>
                    <a:schemeClr val="tx1"/>
                  </a:solidFill>
                </a:rPr>
              </a:br>
              <a:r>
                <a:rPr lang="nb-NO" sz="1200" b="1" dirty="0" smtClean="0">
                  <a:solidFill>
                    <a:schemeClr val="tx1"/>
                  </a:solidFill>
                </a:rPr>
                <a:t>reiser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744416" y="3789040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Postmengde går ikke ned</a:t>
              </a:r>
            </a:p>
            <a:p>
              <a:pPr algn="ctr"/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744416" y="4509120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Miljø</a:t>
              </a:r>
            </a:p>
            <a:p>
              <a:pPr algn="ctr"/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744416" y="5229200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Lite brukervennlig saksbehandlings system</a:t>
              </a:r>
            </a:p>
            <a:p>
              <a:pPr algn="ctr"/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744416" y="5949280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Tungvindt fordeling av saker</a:t>
              </a:r>
            </a:p>
            <a:p>
              <a:pPr algn="ctr"/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616624" y="2348880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Datakvalitet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616624" y="3068960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Datafangst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616624" y="3789040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Mye tid på hver tilsatt </a:t>
              </a:r>
            </a:p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Mye ledertid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616624" y="4509120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Regelrytteri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500367" y="1628800"/>
              <a:ext cx="1800200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5.</a:t>
              </a:r>
              <a:br>
                <a:rPr lang="nb-NO" sz="1200" b="1" dirty="0" smtClean="0">
                  <a:solidFill>
                    <a:schemeClr val="tx1"/>
                  </a:solidFill>
                </a:rPr>
              </a:br>
              <a:r>
                <a:rPr lang="nb-NO" sz="1200" b="1" dirty="0" smtClean="0">
                  <a:solidFill>
                    <a:schemeClr val="tx1"/>
                  </a:solidFill>
                </a:rPr>
                <a:t> Teknisk drift</a:t>
              </a:r>
              <a:br>
                <a:rPr lang="nb-NO" sz="1200" b="1" dirty="0" smtClean="0">
                  <a:solidFill>
                    <a:schemeClr val="tx1"/>
                  </a:solidFill>
                </a:rPr>
              </a:br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500367" y="2348880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Registrering og </a:t>
              </a:r>
              <a:r>
                <a:rPr lang="nb-NO" sz="1200" b="1" dirty="0" err="1" smtClean="0">
                  <a:solidFill>
                    <a:schemeClr val="tx1"/>
                  </a:solidFill>
                </a:rPr>
                <a:t>oppf</a:t>
              </a:r>
              <a:r>
                <a:rPr lang="nb-NO" sz="1200" b="1" dirty="0" smtClean="0">
                  <a:solidFill>
                    <a:schemeClr val="tx1"/>
                  </a:solidFill>
                </a:rPr>
                <a:t>. av </a:t>
              </a:r>
              <a:r>
                <a:rPr lang="nb-NO" sz="1200" b="1" dirty="0" err="1" smtClean="0">
                  <a:solidFill>
                    <a:schemeClr val="tx1"/>
                  </a:solidFill>
                </a:rPr>
                <a:t>vedl</a:t>
              </a:r>
              <a:r>
                <a:rPr lang="nb-NO" sz="1200" b="1" dirty="0" smtClean="0">
                  <a:solidFill>
                    <a:schemeClr val="tx1"/>
                  </a:solidFill>
                </a:rPr>
                <a:t>. behov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xmlns:p14="http://schemas.microsoft.com/office/powerpoint/2010/main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Gruppe 2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246910" y="1757548"/>
            <a:ext cx="7208322" cy="3441853"/>
            <a:chOff x="1763688" y="1844824"/>
            <a:chExt cx="5544616" cy="2808312"/>
          </a:xfrm>
        </p:grpSpPr>
        <p:sp>
          <p:nvSpPr>
            <p:cNvPr id="4" name="Rectangle 3"/>
            <p:cNvSpPr/>
            <p:nvPr/>
          </p:nvSpPr>
          <p:spPr>
            <a:xfrm>
              <a:off x="1763688" y="1844824"/>
              <a:ext cx="1800200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Økonomiadministrasjon</a:t>
              </a:r>
            </a:p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(budsjett, &amp; regnskap)</a:t>
              </a:r>
              <a:br>
                <a:rPr lang="nb-NO" sz="1200" b="1" dirty="0" smtClean="0">
                  <a:solidFill>
                    <a:schemeClr val="tx1"/>
                  </a:solidFill>
                </a:rPr>
              </a:br>
              <a:r>
                <a:rPr lang="nb-NO" sz="1200" b="1" dirty="0" smtClean="0">
                  <a:solidFill>
                    <a:schemeClr val="tx1"/>
                  </a:solidFill>
                </a:rPr>
                <a:t>rapportering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3635896" y="1844824"/>
              <a:ext cx="1800200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smtClean="0">
                  <a:solidFill>
                    <a:schemeClr val="tx1"/>
                  </a:solidFill>
                </a:rPr>
                <a:t>Projektstyring</a:t>
              </a:r>
              <a:endParaRPr lang="nb-NO" sz="1200" b="1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771800" y="2564904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b-NO" sz="1200" b="1" smtClean="0">
                  <a:solidFill>
                    <a:schemeClr val="tx1"/>
                  </a:solidFill>
                </a:rPr>
                <a:t>Økonomirapportene/</a:t>
              </a:r>
              <a:br>
                <a:rPr lang="nb-NO" sz="1200" b="1" smtClean="0">
                  <a:solidFill>
                    <a:schemeClr val="tx1"/>
                  </a:solidFill>
                </a:rPr>
              </a:br>
              <a:r>
                <a:rPr lang="nb-NO" sz="1200" b="1" smtClean="0">
                  <a:solidFill>
                    <a:schemeClr val="tx1"/>
                  </a:solidFill>
                </a:rPr>
                <a:t>prosjektrapportene </a:t>
              </a:r>
              <a:br>
                <a:rPr lang="nb-NO" sz="1200" b="1" smtClean="0">
                  <a:solidFill>
                    <a:schemeClr val="tx1"/>
                  </a:solidFill>
                </a:rPr>
              </a:br>
              <a:r>
                <a:rPr lang="nb-NO" sz="1200" b="1" smtClean="0">
                  <a:solidFill>
                    <a:schemeClr val="tx1"/>
                  </a:solidFill>
                </a:rPr>
                <a:t>– mal ikke tilpasset vår bruk</a:t>
              </a:r>
              <a:endParaRPr lang="nb-NO" sz="1200" b="1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771800" y="3284984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b-NO" sz="1200" b="1" dirty="0" smtClean="0">
                  <a:solidFill>
                    <a:schemeClr val="tx1"/>
                  </a:solidFill>
                </a:rPr>
                <a:t>Dvs. får ikke styringsinfo</a:t>
              </a:r>
            </a:p>
            <a:p>
              <a:r>
                <a:rPr lang="nb-NO" sz="1200" b="1" dirty="0" smtClean="0">
                  <a:solidFill>
                    <a:schemeClr val="tx1"/>
                  </a:solidFill>
                </a:rPr>
                <a:t>- (kun) mest nytte oppover i </a:t>
              </a:r>
              <a:br>
                <a:rPr lang="nb-NO" sz="1200" b="1" dirty="0" smtClean="0">
                  <a:solidFill>
                    <a:schemeClr val="tx1"/>
                  </a:solidFill>
                </a:rPr>
              </a:br>
              <a:r>
                <a:rPr lang="nb-NO" sz="1200" b="1" dirty="0" smtClean="0">
                  <a:solidFill>
                    <a:schemeClr val="tx1"/>
                  </a:solidFill>
                </a:rPr>
                <a:t>   systemet</a:t>
              </a:r>
              <a:br>
                <a:rPr lang="nb-NO" sz="1200" b="1" dirty="0" smtClean="0">
                  <a:solidFill>
                    <a:schemeClr val="tx1"/>
                  </a:solidFill>
                </a:rPr>
              </a:br>
              <a:r>
                <a:rPr lang="nb-NO" sz="1200" b="1" dirty="0" smtClean="0">
                  <a:solidFill>
                    <a:schemeClr val="tx1"/>
                  </a:solidFill>
                </a:rPr>
                <a:t>- mye manuelt arbeid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771800" y="4005064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FontTx/>
                <a:buChar char="-"/>
              </a:pPr>
              <a:r>
                <a:rPr lang="nb-NO" sz="1200" b="1" smtClean="0">
                  <a:solidFill>
                    <a:schemeClr val="tx1"/>
                  </a:solidFill>
                </a:rPr>
                <a:t>For mye standardisering (laget for andre)</a:t>
              </a:r>
            </a:p>
            <a:p>
              <a:pPr>
                <a:buFontTx/>
                <a:buChar char="-"/>
              </a:pPr>
              <a:endParaRPr lang="nb-NO" sz="1200" b="1" smtClean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508104" y="1844824"/>
              <a:ext cx="1800200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Personaladministrasjon, </a:t>
              </a:r>
              <a:br>
                <a:rPr lang="nb-NO" sz="1200" b="1" dirty="0" smtClean="0">
                  <a:solidFill>
                    <a:schemeClr val="tx1"/>
                  </a:solidFill>
                </a:rPr>
              </a:br>
              <a:r>
                <a:rPr lang="nb-NO" sz="1200" b="1" dirty="0" smtClean="0">
                  <a:solidFill>
                    <a:schemeClr val="tx1"/>
                  </a:solidFill>
                </a:rPr>
                <a:t>lønn &amp; honorar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508104" y="2564904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b-NO" sz="1200" b="1" dirty="0" smtClean="0">
                  <a:solidFill>
                    <a:schemeClr val="tx1"/>
                  </a:solidFill>
                </a:rPr>
                <a:t>Dobbeltarbeid </a:t>
              </a:r>
              <a:br>
                <a:rPr lang="nb-NO" sz="1200" b="1" dirty="0" smtClean="0">
                  <a:solidFill>
                    <a:schemeClr val="tx1"/>
                  </a:solidFill>
                </a:rPr>
              </a:br>
              <a:r>
                <a:rPr lang="nb-NO" sz="1200" b="1" dirty="0" smtClean="0">
                  <a:solidFill>
                    <a:schemeClr val="tx1"/>
                  </a:solidFill>
                </a:rPr>
                <a:t>(utfylle </a:t>
              </a:r>
              <a:r>
                <a:rPr lang="nb-NO" sz="1200" b="1" dirty="0" err="1" smtClean="0">
                  <a:solidFill>
                    <a:schemeClr val="tx1"/>
                  </a:solidFill>
                </a:rPr>
                <a:t>mange”like</a:t>
              </a:r>
              <a:r>
                <a:rPr lang="nb-NO" sz="1200" b="1" dirty="0" smtClean="0">
                  <a:solidFill>
                    <a:schemeClr val="tx1"/>
                  </a:solidFill>
                </a:rPr>
                <a:t>” skjema) fra manuelt til digitalt/ </a:t>
              </a:r>
              <a:r>
                <a:rPr lang="nb-NO" sz="1200" b="1" dirty="0" err="1" smtClean="0">
                  <a:solidFill>
                    <a:schemeClr val="tx1"/>
                  </a:solidFill>
                </a:rPr>
                <a:t>elektr</a:t>
              </a:r>
              <a:r>
                <a:rPr lang="nb-NO" sz="1200" b="1" dirty="0" smtClean="0">
                  <a:solidFill>
                    <a:schemeClr val="tx1"/>
                  </a:solidFill>
                </a:rPr>
                <a:t>. lagr.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508104" y="3284984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b-NO" sz="1200" b="1" smtClean="0">
                  <a:solidFill>
                    <a:schemeClr val="tx1"/>
                  </a:solidFill>
                </a:rPr>
                <a:t>Mangel på gjennomgående standardisering</a:t>
              </a:r>
            </a:p>
            <a:p>
              <a:endParaRPr lang="nb-NO" sz="1200" b="1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xmlns:p14="http://schemas.microsoft.com/office/powerpoint/2010/main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Gruppe 3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835695" y="1710047"/>
            <a:ext cx="6548283" cy="1718953"/>
            <a:chOff x="1835696" y="2060848"/>
            <a:chExt cx="5544616" cy="1368152"/>
          </a:xfrm>
        </p:grpSpPr>
        <p:sp>
          <p:nvSpPr>
            <p:cNvPr id="4" name="Rectangle 3"/>
            <p:cNvSpPr/>
            <p:nvPr/>
          </p:nvSpPr>
          <p:spPr>
            <a:xfrm>
              <a:off x="1835696" y="2060848"/>
              <a:ext cx="1800200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smtClean="0">
                  <a:solidFill>
                    <a:schemeClr val="tx1"/>
                  </a:solidFill>
                </a:rPr>
                <a:t>”Grenseflater”</a:t>
              </a:r>
              <a:endParaRPr lang="nb-NO" sz="1200" b="1">
                <a:solidFill>
                  <a:schemeClr val="tx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3707904" y="2060848"/>
              <a:ext cx="1800200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smtClean="0">
                  <a:solidFill>
                    <a:schemeClr val="tx1"/>
                  </a:solidFill>
                </a:rPr>
                <a:t>Studieadministrasjon</a:t>
              </a:r>
              <a:endParaRPr lang="nb-NO" sz="1200" b="1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835696" y="2780928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AURA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707904" y="2780928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 smtClean="0">
                  <a:solidFill>
                    <a:schemeClr val="tx1"/>
                  </a:solidFill>
                </a:rPr>
                <a:t>     Eksamensavvikling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580112" y="2060848"/>
              <a:ext cx="1800200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smtClean="0">
                  <a:solidFill>
                    <a:schemeClr val="tx1"/>
                  </a:solidFill>
                </a:rPr>
                <a:t>Økonomi</a:t>
              </a:r>
              <a:endParaRPr lang="nb-NO" sz="1200" b="1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580112" y="2780928"/>
              <a:ext cx="1800200" cy="64807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smtClean="0">
                  <a:solidFill>
                    <a:schemeClr val="tx1"/>
                  </a:solidFill>
                </a:rPr>
                <a:t>Bilag/Drift</a:t>
              </a:r>
              <a:endParaRPr lang="nb-NO" sz="1200" b="1">
                <a:solidFill>
                  <a:schemeClr val="tx1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907704" y="2924944"/>
              <a:ext cx="144016" cy="144016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1" name="Oval 10"/>
            <p:cNvSpPr/>
            <p:nvPr/>
          </p:nvSpPr>
          <p:spPr>
            <a:xfrm>
              <a:off x="1907704" y="3212976"/>
              <a:ext cx="144016" cy="144016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2051720" y="3068960"/>
              <a:ext cx="144016" cy="144016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" name="Oval 12"/>
            <p:cNvSpPr/>
            <p:nvPr/>
          </p:nvSpPr>
          <p:spPr>
            <a:xfrm>
              <a:off x="3748453" y="2879003"/>
              <a:ext cx="144016" cy="144016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4" name="Oval 13"/>
            <p:cNvSpPr/>
            <p:nvPr/>
          </p:nvSpPr>
          <p:spPr>
            <a:xfrm>
              <a:off x="3748453" y="3167035"/>
              <a:ext cx="144016" cy="144016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3892469" y="3023019"/>
              <a:ext cx="144016" cy="144016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6" name="Oval 15"/>
            <p:cNvSpPr/>
            <p:nvPr/>
          </p:nvSpPr>
          <p:spPr>
            <a:xfrm>
              <a:off x="5662752" y="2883805"/>
              <a:ext cx="144016" cy="144016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7" name="Oval 16"/>
            <p:cNvSpPr/>
            <p:nvPr/>
          </p:nvSpPr>
          <p:spPr>
            <a:xfrm>
              <a:off x="5662752" y="3171837"/>
              <a:ext cx="144016" cy="144016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5806768" y="3027821"/>
              <a:ext cx="144016" cy="144016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</p:spTree>
  </p:cSld>
  <p:clrMapOvr>
    <a:masterClrMapping/>
  </p:clrMapOvr>
  <p:transition xmlns:p14="http://schemas.microsoft.com/office/powerpoint/2010/main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Bilag: Plakater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frundet rektangel 3"/>
          <p:cNvSpPr/>
          <p:nvPr/>
        </p:nvSpPr>
        <p:spPr>
          <a:xfrm>
            <a:off x="476487" y="153692"/>
            <a:ext cx="2177775" cy="46700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Økonomiadministrasjon</a:t>
            </a:r>
          </a:p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(budsjett og regnskap)</a:t>
            </a:r>
          </a:p>
        </p:txBody>
      </p:sp>
      <p:sp>
        <p:nvSpPr>
          <p:cNvPr id="5" name="Afrundet rektangel 4"/>
          <p:cNvSpPr/>
          <p:nvPr/>
        </p:nvSpPr>
        <p:spPr>
          <a:xfrm>
            <a:off x="2771529" y="153694"/>
            <a:ext cx="2197867" cy="46699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Kommunikasjon</a:t>
            </a:r>
          </a:p>
        </p:txBody>
      </p:sp>
      <p:sp>
        <p:nvSpPr>
          <p:cNvPr id="6" name="Afrundet rektangel 5"/>
          <p:cNvSpPr/>
          <p:nvPr/>
        </p:nvSpPr>
        <p:spPr>
          <a:xfrm>
            <a:off x="5088285" y="153694"/>
            <a:ext cx="2202084" cy="46699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Forskningsadministrasjon</a:t>
            </a:r>
          </a:p>
        </p:txBody>
      </p:sp>
      <p:sp>
        <p:nvSpPr>
          <p:cNvPr id="7" name="Afrundet rektangel 6"/>
          <p:cNvSpPr/>
          <p:nvPr/>
        </p:nvSpPr>
        <p:spPr>
          <a:xfrm>
            <a:off x="476487" y="652322"/>
            <a:ext cx="2184243" cy="47387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Studieadministrasjon</a:t>
            </a:r>
          </a:p>
        </p:txBody>
      </p:sp>
      <p:sp>
        <p:nvSpPr>
          <p:cNvPr id="8" name="Afrundet rektangel 7"/>
          <p:cNvSpPr/>
          <p:nvPr/>
        </p:nvSpPr>
        <p:spPr>
          <a:xfrm>
            <a:off x="2776385" y="660051"/>
            <a:ext cx="2193011" cy="47387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Arkivfunksjoner</a:t>
            </a:r>
          </a:p>
        </p:txBody>
      </p:sp>
      <p:sp>
        <p:nvSpPr>
          <p:cNvPr id="9" name="Afrundet rektangel 8"/>
          <p:cNvSpPr/>
          <p:nvPr/>
        </p:nvSpPr>
        <p:spPr>
          <a:xfrm>
            <a:off x="7400199" y="153692"/>
            <a:ext cx="2184243" cy="46700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000" b="1">
                <a:solidFill>
                  <a:srgbClr val="FFFFFF"/>
                </a:solidFill>
                <a:ea typeface="ヒラギノ角ゴ Pro W3" charset="-128"/>
              </a:rPr>
              <a:t>Elektronisk trygdeoppgjør</a:t>
            </a:r>
          </a:p>
        </p:txBody>
      </p:sp>
      <p:sp>
        <p:nvSpPr>
          <p:cNvPr id="10" name="Afrundet rektangel 9"/>
          <p:cNvSpPr/>
          <p:nvPr/>
        </p:nvSpPr>
        <p:spPr>
          <a:xfrm>
            <a:off x="5088285" y="654070"/>
            <a:ext cx="2202084" cy="47212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Post mottak (felles postmottak)</a:t>
            </a:r>
          </a:p>
        </p:txBody>
      </p:sp>
      <p:sp>
        <p:nvSpPr>
          <p:cNvPr id="11" name="Afrundet rektangel 10"/>
          <p:cNvSpPr/>
          <p:nvPr/>
        </p:nvSpPr>
        <p:spPr>
          <a:xfrm>
            <a:off x="7400199" y="1180992"/>
            <a:ext cx="2184243" cy="45363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Ressursstyring av undervisning (SUPR)</a:t>
            </a:r>
          </a:p>
        </p:txBody>
      </p:sp>
      <p:sp>
        <p:nvSpPr>
          <p:cNvPr id="12" name="Afrundet rektangel 11"/>
          <p:cNvSpPr/>
          <p:nvPr/>
        </p:nvSpPr>
        <p:spPr>
          <a:xfrm>
            <a:off x="5079508" y="2225678"/>
            <a:ext cx="2210862" cy="4832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Service-erklæringer</a:t>
            </a:r>
          </a:p>
        </p:txBody>
      </p:sp>
      <p:sp>
        <p:nvSpPr>
          <p:cNvPr id="13" name="Afrundet rektangel 12"/>
          <p:cNvSpPr/>
          <p:nvPr/>
        </p:nvSpPr>
        <p:spPr>
          <a:xfrm>
            <a:off x="2771529" y="1172028"/>
            <a:ext cx="2197867" cy="46259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IS - ePho</a:t>
            </a:r>
            <a:r>
              <a:rPr lang="nb-NO" sz="1100" b="1" dirty="0">
                <a:solidFill>
                  <a:prstClr val="white"/>
                </a:solidFill>
              </a:rPr>
              <a:t>rte</a:t>
            </a:r>
          </a:p>
        </p:txBody>
      </p:sp>
      <p:sp>
        <p:nvSpPr>
          <p:cNvPr id="14" name="Afrundet rektangel 13"/>
          <p:cNvSpPr/>
          <p:nvPr/>
        </p:nvSpPr>
        <p:spPr>
          <a:xfrm>
            <a:off x="476487" y="1172027"/>
            <a:ext cx="2184243" cy="46259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Innkjøpssystem</a:t>
            </a:r>
          </a:p>
        </p:txBody>
      </p:sp>
      <p:sp>
        <p:nvSpPr>
          <p:cNvPr id="15" name="Afrundet rektangel 14"/>
          <p:cNvSpPr/>
          <p:nvPr/>
        </p:nvSpPr>
        <p:spPr>
          <a:xfrm>
            <a:off x="7400199" y="652322"/>
            <a:ext cx="2184243" cy="47387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Personaladministrasjon,</a:t>
            </a:r>
          </a:p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HR portal</a:t>
            </a:r>
          </a:p>
        </p:txBody>
      </p:sp>
      <p:sp>
        <p:nvSpPr>
          <p:cNvPr id="16" name="Afrundet rektangel 15"/>
          <p:cNvSpPr/>
          <p:nvPr/>
        </p:nvSpPr>
        <p:spPr>
          <a:xfrm>
            <a:off x="2771529" y="1692002"/>
            <a:ext cx="2197867" cy="47567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Økonomi- og personaleadministrasjon,</a:t>
            </a:r>
          </a:p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desentral datafangst</a:t>
            </a:r>
          </a:p>
        </p:txBody>
      </p:sp>
      <p:sp>
        <p:nvSpPr>
          <p:cNvPr id="17" name="Afrundet rektangel 16"/>
          <p:cNvSpPr/>
          <p:nvPr/>
        </p:nvSpPr>
        <p:spPr>
          <a:xfrm>
            <a:off x="5031011" y="5301213"/>
            <a:ext cx="2195301" cy="44855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100" b="1" dirty="0">
                <a:solidFill>
                  <a:prstClr val="white"/>
                </a:solidFill>
              </a:rPr>
              <a:t>Finansieringsmodell</a:t>
            </a:r>
          </a:p>
        </p:txBody>
      </p:sp>
      <p:sp>
        <p:nvSpPr>
          <p:cNvPr id="18" name="Afrundet rektangel 17"/>
          <p:cNvSpPr/>
          <p:nvPr/>
        </p:nvSpPr>
        <p:spPr>
          <a:xfrm>
            <a:off x="5088288" y="1180992"/>
            <a:ext cx="2202083" cy="45363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IT forvaltning av eiendomsdrift</a:t>
            </a:r>
          </a:p>
        </p:txBody>
      </p:sp>
      <p:sp>
        <p:nvSpPr>
          <p:cNvPr id="19" name="Afrundet rektangel 18"/>
          <p:cNvSpPr/>
          <p:nvPr/>
        </p:nvSpPr>
        <p:spPr>
          <a:xfrm>
            <a:off x="476487" y="1692002"/>
            <a:ext cx="2177775" cy="47567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Informasjon til nyansatte</a:t>
            </a:r>
          </a:p>
        </p:txBody>
      </p:sp>
      <p:sp>
        <p:nvSpPr>
          <p:cNvPr id="20" name="Afrundet rektangel 19"/>
          <p:cNvSpPr/>
          <p:nvPr/>
        </p:nvSpPr>
        <p:spPr>
          <a:xfrm>
            <a:off x="470018" y="2225676"/>
            <a:ext cx="2184243" cy="4832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Personaladministrasjon,</a:t>
            </a:r>
          </a:p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lønn og honorarer</a:t>
            </a:r>
          </a:p>
        </p:txBody>
      </p:sp>
      <p:sp>
        <p:nvSpPr>
          <p:cNvPr id="22" name="Afrundet rektangel 21"/>
          <p:cNvSpPr/>
          <p:nvPr/>
        </p:nvSpPr>
        <p:spPr>
          <a:xfrm>
            <a:off x="7400199" y="2225678"/>
            <a:ext cx="2184243" cy="48324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IS - BIBSYS</a:t>
            </a:r>
          </a:p>
        </p:txBody>
      </p:sp>
      <p:sp>
        <p:nvSpPr>
          <p:cNvPr id="23" name="Afrundet rektangel 22"/>
          <p:cNvSpPr/>
          <p:nvPr/>
        </p:nvSpPr>
        <p:spPr>
          <a:xfrm>
            <a:off x="7400199" y="1692003"/>
            <a:ext cx="2184243" cy="47567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Prosjektstyring</a:t>
            </a:r>
          </a:p>
        </p:txBody>
      </p:sp>
      <p:sp>
        <p:nvSpPr>
          <p:cNvPr id="24" name="Afrundet rektangel 23"/>
          <p:cNvSpPr/>
          <p:nvPr/>
        </p:nvSpPr>
        <p:spPr>
          <a:xfrm>
            <a:off x="2751302" y="2753219"/>
            <a:ext cx="2218096" cy="462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Forskningsformidling</a:t>
            </a:r>
          </a:p>
        </p:txBody>
      </p:sp>
      <p:sp>
        <p:nvSpPr>
          <p:cNvPr id="25" name="Afrundet rektangel 24"/>
          <p:cNvSpPr/>
          <p:nvPr/>
        </p:nvSpPr>
        <p:spPr>
          <a:xfrm>
            <a:off x="5079510" y="1692002"/>
            <a:ext cx="2210861" cy="47567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Opptak</a:t>
            </a:r>
          </a:p>
        </p:txBody>
      </p:sp>
      <p:sp>
        <p:nvSpPr>
          <p:cNvPr id="26" name="Afrundet rektangel 25"/>
          <p:cNvSpPr/>
          <p:nvPr/>
        </p:nvSpPr>
        <p:spPr>
          <a:xfrm>
            <a:off x="470018" y="2753219"/>
            <a:ext cx="2177000" cy="462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Sentralbord</a:t>
            </a:r>
          </a:p>
        </p:txBody>
      </p:sp>
      <p:sp>
        <p:nvSpPr>
          <p:cNvPr id="27" name="Ellipse 26"/>
          <p:cNvSpPr/>
          <p:nvPr/>
        </p:nvSpPr>
        <p:spPr>
          <a:xfrm>
            <a:off x="104910" y="5916618"/>
            <a:ext cx="2273565" cy="7016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dirty="0">
                <a:solidFill>
                  <a:prstClr val="white"/>
                </a:solidFill>
              </a:rPr>
              <a:t>Forvaltning – nivåer (ansvarsdeling), samhandling, kapasitet</a:t>
            </a:r>
          </a:p>
        </p:txBody>
      </p:sp>
      <p:sp>
        <p:nvSpPr>
          <p:cNvPr id="28" name="Ellipse 27"/>
          <p:cNvSpPr/>
          <p:nvPr/>
        </p:nvSpPr>
        <p:spPr>
          <a:xfrm>
            <a:off x="6591962" y="6130925"/>
            <a:ext cx="2232290" cy="6810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dirty="0">
                <a:solidFill>
                  <a:prstClr val="white"/>
                </a:solidFill>
              </a:rPr>
              <a:t>Handlingsrom for ledelse</a:t>
            </a:r>
          </a:p>
        </p:txBody>
      </p:sp>
      <p:sp>
        <p:nvSpPr>
          <p:cNvPr id="29" name="Afrundet rektangel 28"/>
          <p:cNvSpPr/>
          <p:nvPr/>
        </p:nvSpPr>
        <p:spPr>
          <a:xfrm>
            <a:off x="7400199" y="2753219"/>
            <a:ext cx="2184243" cy="462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Fakturabehandling</a:t>
            </a:r>
          </a:p>
        </p:txBody>
      </p:sp>
      <p:sp>
        <p:nvSpPr>
          <p:cNvPr id="30" name="Afrundet rektangel 29"/>
          <p:cNvSpPr/>
          <p:nvPr/>
        </p:nvSpPr>
        <p:spPr>
          <a:xfrm>
            <a:off x="2751299" y="3282573"/>
            <a:ext cx="2218097" cy="44200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Administrativ gjennomgang</a:t>
            </a:r>
          </a:p>
        </p:txBody>
      </p:sp>
      <p:sp>
        <p:nvSpPr>
          <p:cNvPr id="31" name="Afrundet rektangel 30"/>
          <p:cNvSpPr/>
          <p:nvPr/>
        </p:nvSpPr>
        <p:spPr>
          <a:xfrm>
            <a:off x="7389787" y="5517232"/>
            <a:ext cx="2184243" cy="360040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100" b="1" dirty="0">
                <a:solidFill>
                  <a:prstClr val="white"/>
                </a:solidFill>
              </a:rPr>
              <a:t>MatNat 21</a:t>
            </a:r>
          </a:p>
        </p:txBody>
      </p:sp>
      <p:sp>
        <p:nvSpPr>
          <p:cNvPr id="32" name="Afrundet rektangel 31"/>
          <p:cNvSpPr/>
          <p:nvPr/>
        </p:nvSpPr>
        <p:spPr>
          <a:xfrm>
            <a:off x="7400199" y="3784227"/>
            <a:ext cx="2184243" cy="45491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Kontrollfunksjoner</a:t>
            </a:r>
          </a:p>
        </p:txBody>
      </p:sp>
      <p:sp>
        <p:nvSpPr>
          <p:cNvPr id="33" name="Afrundet rektangel 32"/>
          <p:cNvSpPr/>
          <p:nvPr/>
        </p:nvSpPr>
        <p:spPr>
          <a:xfrm>
            <a:off x="5106129" y="3282573"/>
            <a:ext cx="2184243" cy="44200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Personalrutineprosjekt</a:t>
            </a:r>
          </a:p>
        </p:txBody>
      </p:sp>
      <p:sp>
        <p:nvSpPr>
          <p:cNvPr id="34" name="Afrundet rektangel 33"/>
          <p:cNvSpPr/>
          <p:nvPr/>
        </p:nvSpPr>
        <p:spPr>
          <a:xfrm>
            <a:off x="7400199" y="3282573"/>
            <a:ext cx="2184243" cy="44200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BHT/HMS organisering</a:t>
            </a:r>
          </a:p>
        </p:txBody>
      </p:sp>
      <p:sp>
        <p:nvSpPr>
          <p:cNvPr id="35" name="Afrundet rektangel 34"/>
          <p:cNvSpPr/>
          <p:nvPr/>
        </p:nvSpPr>
        <p:spPr>
          <a:xfrm>
            <a:off x="5079508" y="2753219"/>
            <a:ext cx="2210862" cy="462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Kvalitetssystem</a:t>
            </a:r>
          </a:p>
        </p:txBody>
      </p:sp>
      <p:sp>
        <p:nvSpPr>
          <p:cNvPr id="36" name="Afrundet rektangel 35"/>
          <p:cNvSpPr/>
          <p:nvPr/>
        </p:nvSpPr>
        <p:spPr>
          <a:xfrm>
            <a:off x="476487" y="3778004"/>
            <a:ext cx="2184243" cy="461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Samfunnskontakt</a:t>
            </a:r>
          </a:p>
        </p:txBody>
      </p:sp>
      <p:sp>
        <p:nvSpPr>
          <p:cNvPr id="37" name="Afrundet rektangel 36"/>
          <p:cNvSpPr/>
          <p:nvPr/>
        </p:nvSpPr>
        <p:spPr>
          <a:xfrm>
            <a:off x="472487" y="3266513"/>
            <a:ext cx="2184243" cy="45806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Gaver, donasjoner</a:t>
            </a:r>
          </a:p>
        </p:txBody>
      </p:sp>
      <p:sp>
        <p:nvSpPr>
          <p:cNvPr id="39" name="Afrundet rektangel 38"/>
          <p:cNvSpPr/>
          <p:nvPr/>
        </p:nvSpPr>
        <p:spPr>
          <a:xfrm>
            <a:off x="5106126" y="3784226"/>
            <a:ext cx="2184244" cy="45491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Effektivisering av drift</a:t>
            </a:r>
          </a:p>
        </p:txBody>
      </p:sp>
      <p:sp>
        <p:nvSpPr>
          <p:cNvPr id="40" name="Ellipse 39"/>
          <p:cNvSpPr/>
          <p:nvPr/>
        </p:nvSpPr>
        <p:spPr>
          <a:xfrm>
            <a:off x="5186894" y="6102355"/>
            <a:ext cx="1979481" cy="7016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dirty="0">
                <a:solidFill>
                  <a:prstClr val="white"/>
                </a:solidFill>
              </a:rPr>
              <a:t>Koncernmodellen </a:t>
            </a:r>
          </a:p>
          <a:p>
            <a:pPr algn="ctr">
              <a:defRPr/>
            </a:pPr>
            <a:r>
              <a:rPr lang="nb-NO" sz="1050" dirty="0">
                <a:solidFill>
                  <a:prstClr val="white"/>
                </a:solidFill>
              </a:rPr>
              <a:t>– roller og ansvar </a:t>
            </a:r>
          </a:p>
        </p:txBody>
      </p:sp>
      <p:sp>
        <p:nvSpPr>
          <p:cNvPr id="41" name="Afrundet rektangel 40"/>
          <p:cNvSpPr/>
          <p:nvPr/>
        </p:nvSpPr>
        <p:spPr>
          <a:xfrm>
            <a:off x="2744283" y="3778005"/>
            <a:ext cx="2225114" cy="461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Økonomiadministrasjon</a:t>
            </a:r>
          </a:p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(rapportering)</a:t>
            </a:r>
          </a:p>
        </p:txBody>
      </p:sp>
      <p:sp>
        <p:nvSpPr>
          <p:cNvPr id="42" name="Ellipse 41"/>
          <p:cNvSpPr/>
          <p:nvPr/>
        </p:nvSpPr>
        <p:spPr>
          <a:xfrm>
            <a:off x="3470542" y="6161088"/>
            <a:ext cx="2135981" cy="584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dirty="0">
                <a:solidFill>
                  <a:prstClr val="white"/>
                </a:solidFill>
              </a:rPr>
              <a:t>Samspil enhetene og SA </a:t>
            </a:r>
          </a:p>
        </p:txBody>
      </p:sp>
      <p:sp>
        <p:nvSpPr>
          <p:cNvPr id="43" name="Afrundet rektangel 42"/>
          <p:cNvSpPr/>
          <p:nvPr/>
        </p:nvSpPr>
        <p:spPr>
          <a:xfrm>
            <a:off x="2744282" y="4280065"/>
            <a:ext cx="2225114" cy="46813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Forskerutdanning</a:t>
            </a:r>
          </a:p>
        </p:txBody>
      </p:sp>
      <p:sp>
        <p:nvSpPr>
          <p:cNvPr id="44" name="Afrundet rektangel 43"/>
          <p:cNvSpPr/>
          <p:nvPr/>
        </p:nvSpPr>
        <p:spPr>
          <a:xfrm>
            <a:off x="7389138" y="4797370"/>
            <a:ext cx="2195301" cy="359827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Etter og videreutdanning, regelverk</a:t>
            </a:r>
          </a:p>
        </p:txBody>
      </p:sp>
      <p:sp>
        <p:nvSpPr>
          <p:cNvPr id="45" name="Ellipse 44"/>
          <p:cNvSpPr/>
          <p:nvPr/>
        </p:nvSpPr>
        <p:spPr>
          <a:xfrm>
            <a:off x="1910689" y="5962655"/>
            <a:ext cx="1967442" cy="746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dirty="0">
                <a:solidFill>
                  <a:prstClr val="white"/>
                </a:solidFill>
              </a:rPr>
              <a:t>Ansvarsfordeling mellom nivåene</a:t>
            </a:r>
          </a:p>
        </p:txBody>
      </p:sp>
      <p:sp>
        <p:nvSpPr>
          <p:cNvPr id="46" name="Afrundet rektangel 45"/>
          <p:cNvSpPr/>
          <p:nvPr/>
        </p:nvSpPr>
        <p:spPr>
          <a:xfrm>
            <a:off x="2751299" y="4797370"/>
            <a:ext cx="2218097" cy="43183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IT (generelt)</a:t>
            </a:r>
          </a:p>
        </p:txBody>
      </p:sp>
      <p:sp>
        <p:nvSpPr>
          <p:cNvPr id="47" name="Afrundet rektangel 46"/>
          <p:cNvSpPr/>
          <p:nvPr/>
        </p:nvSpPr>
        <p:spPr>
          <a:xfrm>
            <a:off x="476487" y="4797370"/>
            <a:ext cx="2184243" cy="43183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Studieadministrativt system</a:t>
            </a:r>
          </a:p>
        </p:txBody>
      </p:sp>
      <p:sp>
        <p:nvSpPr>
          <p:cNvPr id="48" name="Afrundet rektangel 47"/>
          <p:cNvSpPr/>
          <p:nvPr/>
        </p:nvSpPr>
        <p:spPr>
          <a:xfrm>
            <a:off x="2744279" y="5284706"/>
            <a:ext cx="2225117" cy="44855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Forskningsadministrativt nettverk</a:t>
            </a:r>
          </a:p>
        </p:txBody>
      </p:sp>
      <p:sp>
        <p:nvSpPr>
          <p:cNvPr id="49" name="Afrundet rektangel 48"/>
          <p:cNvSpPr/>
          <p:nvPr/>
        </p:nvSpPr>
        <p:spPr>
          <a:xfrm>
            <a:off x="5088287" y="4282601"/>
            <a:ext cx="2202085" cy="46559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Teknisk administrasjon </a:t>
            </a:r>
          </a:p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(Teknisk avdeling)</a:t>
            </a:r>
          </a:p>
        </p:txBody>
      </p:sp>
      <p:sp>
        <p:nvSpPr>
          <p:cNvPr id="50" name="Afrundet rektangel 49"/>
          <p:cNvSpPr/>
          <p:nvPr/>
        </p:nvSpPr>
        <p:spPr>
          <a:xfrm>
            <a:off x="476487" y="5284706"/>
            <a:ext cx="2184243" cy="44855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HMS policy</a:t>
            </a:r>
          </a:p>
        </p:txBody>
      </p:sp>
      <p:sp>
        <p:nvSpPr>
          <p:cNvPr id="51" name="Afrundet rektangel 50"/>
          <p:cNvSpPr/>
          <p:nvPr/>
        </p:nvSpPr>
        <p:spPr>
          <a:xfrm>
            <a:off x="7389138" y="4282601"/>
            <a:ext cx="2195301" cy="46559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Sentralt studieinformasjonssenter</a:t>
            </a:r>
          </a:p>
        </p:txBody>
      </p:sp>
      <p:sp>
        <p:nvSpPr>
          <p:cNvPr id="52" name="Afrundet rektangel 51"/>
          <p:cNvSpPr/>
          <p:nvPr/>
        </p:nvSpPr>
        <p:spPr>
          <a:xfrm>
            <a:off x="5088987" y="4797370"/>
            <a:ext cx="2201385" cy="43183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Samling av elektroniske ressurser</a:t>
            </a:r>
          </a:p>
        </p:txBody>
      </p:sp>
      <p:sp>
        <p:nvSpPr>
          <p:cNvPr id="53" name="Afrundet rektangel 52"/>
          <p:cNvSpPr/>
          <p:nvPr/>
        </p:nvSpPr>
        <p:spPr>
          <a:xfrm>
            <a:off x="476487" y="4278371"/>
            <a:ext cx="2184243" cy="46982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Nettsider/Web</a:t>
            </a:r>
          </a:p>
        </p:txBody>
      </p:sp>
      <p:sp>
        <p:nvSpPr>
          <p:cNvPr id="54" name="Afrundet rektangel 53"/>
          <p:cNvSpPr/>
          <p:nvPr/>
        </p:nvSpPr>
        <p:spPr>
          <a:xfrm>
            <a:off x="2764717" y="2225677"/>
            <a:ext cx="2204679" cy="4832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b="1" dirty="0">
                <a:solidFill>
                  <a:prstClr val="white"/>
                </a:solidFill>
              </a:rPr>
              <a:t>Kunngjøringer - godkjenning</a:t>
            </a:r>
          </a:p>
        </p:txBody>
      </p:sp>
      <p:sp>
        <p:nvSpPr>
          <p:cNvPr id="55" name="Ellipse 54"/>
          <p:cNvSpPr/>
          <p:nvPr/>
        </p:nvSpPr>
        <p:spPr>
          <a:xfrm>
            <a:off x="7751101" y="5876930"/>
            <a:ext cx="1960563" cy="5302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50" dirty="0">
                <a:solidFill>
                  <a:prstClr val="white"/>
                </a:solidFill>
              </a:rPr>
              <a:t>Lederutvikling</a:t>
            </a:r>
          </a:p>
        </p:txBody>
      </p:sp>
      <p:sp>
        <p:nvSpPr>
          <p:cNvPr id="56" name="Afrundet rektangel 16"/>
          <p:cNvSpPr/>
          <p:nvPr/>
        </p:nvSpPr>
        <p:spPr>
          <a:xfrm>
            <a:off x="7402986" y="5195017"/>
            <a:ext cx="2184243" cy="28803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100" b="1" dirty="0">
                <a:solidFill>
                  <a:prstClr val="white"/>
                </a:solidFill>
              </a:rPr>
              <a:t>NHM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/>
          <p:cNvGrpSpPr>
            <a:grpSpLocks/>
          </p:cNvGrpSpPr>
          <p:nvPr/>
        </p:nvGrpSpPr>
        <p:grpSpPr bwMode="auto">
          <a:xfrm>
            <a:off x="507339" y="620717"/>
            <a:ext cx="8569721" cy="5826899"/>
            <a:chOff x="1834662" y="2368551"/>
            <a:chExt cx="2202474" cy="2086928"/>
          </a:xfrm>
        </p:grpSpPr>
        <p:sp>
          <p:nvSpPr>
            <p:cNvPr id="18436" name="Rectangle 11"/>
            <p:cNvSpPr>
              <a:spLocks noChangeArrowheads="1"/>
            </p:cNvSpPr>
            <p:nvPr/>
          </p:nvSpPr>
          <p:spPr bwMode="auto">
            <a:xfrm>
              <a:off x="1918199" y="2533436"/>
              <a:ext cx="1046209" cy="892654"/>
            </a:xfrm>
            <a:prstGeom prst="rect">
              <a:avLst/>
            </a:prstGeom>
            <a:solidFill>
              <a:srgbClr val="FFFF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b-NO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37" name="Rectangle 13"/>
            <p:cNvSpPr>
              <a:spLocks noChangeArrowheads="1"/>
            </p:cNvSpPr>
            <p:nvPr/>
          </p:nvSpPr>
          <p:spPr bwMode="auto">
            <a:xfrm>
              <a:off x="1918199" y="3444853"/>
              <a:ext cx="1046209" cy="893792"/>
            </a:xfrm>
            <a:prstGeom prst="rect">
              <a:avLst/>
            </a:prstGeom>
            <a:solidFill>
              <a:srgbClr val="FF00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b-NO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38" name="Rectangle 15"/>
            <p:cNvSpPr>
              <a:spLocks noChangeArrowheads="1"/>
            </p:cNvSpPr>
            <p:nvPr/>
          </p:nvSpPr>
          <p:spPr bwMode="auto">
            <a:xfrm>
              <a:off x="2985182" y="2533436"/>
              <a:ext cx="1046209" cy="892654"/>
            </a:xfrm>
            <a:prstGeom prst="rect">
              <a:avLst/>
            </a:prstGeom>
            <a:solidFill>
              <a:srgbClr val="0080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b-NO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39" name="Rectangle 17"/>
            <p:cNvSpPr>
              <a:spLocks noChangeArrowheads="1"/>
            </p:cNvSpPr>
            <p:nvPr/>
          </p:nvSpPr>
          <p:spPr bwMode="auto">
            <a:xfrm>
              <a:off x="2985182" y="3444853"/>
              <a:ext cx="1046209" cy="893792"/>
            </a:xfrm>
            <a:prstGeom prst="rect">
              <a:avLst/>
            </a:prstGeom>
            <a:solidFill>
              <a:srgbClr val="FFFF00"/>
            </a:solidFill>
            <a:ln w="2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b-NO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40" name="Rectangle 19"/>
            <p:cNvSpPr>
              <a:spLocks noChangeArrowheads="1"/>
            </p:cNvSpPr>
            <p:nvPr/>
          </p:nvSpPr>
          <p:spPr bwMode="auto">
            <a:xfrm>
              <a:off x="2517548" y="4343193"/>
              <a:ext cx="1036042" cy="98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b-NO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41" name="Rectangle 20"/>
            <p:cNvSpPr>
              <a:spLocks noChangeArrowheads="1"/>
            </p:cNvSpPr>
            <p:nvPr/>
          </p:nvSpPr>
          <p:spPr bwMode="auto">
            <a:xfrm>
              <a:off x="2441525" y="4356271"/>
              <a:ext cx="1066540" cy="9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</a:rPr>
                <a:t> Evne og mulighet til å gjennomføre </a:t>
              </a:r>
              <a:endParaRPr lang="en-US" sz="5400" smtClean="0">
                <a:solidFill>
                  <a:srgbClr val="000000"/>
                </a:solidFill>
              </a:endParaRPr>
            </a:p>
          </p:txBody>
        </p:sp>
        <p:sp>
          <p:nvSpPr>
            <p:cNvPr id="18442" name="Rectangle 21"/>
            <p:cNvSpPr>
              <a:spLocks noChangeArrowheads="1"/>
            </p:cNvSpPr>
            <p:nvPr/>
          </p:nvSpPr>
          <p:spPr bwMode="auto">
            <a:xfrm>
              <a:off x="1834662" y="3198663"/>
              <a:ext cx="105637" cy="504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b-NO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43" name="Rectangle 22"/>
            <p:cNvSpPr>
              <a:spLocks noChangeArrowheads="1"/>
            </p:cNvSpPr>
            <p:nvPr/>
          </p:nvSpPr>
          <p:spPr bwMode="auto">
            <a:xfrm rot="16200000">
              <a:off x="1624241" y="3368889"/>
              <a:ext cx="514988" cy="71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</a:rPr>
                <a:t>Effekt / gevinst</a:t>
              </a:r>
              <a:endParaRPr lang="en-US" sz="5400" b="1" smtClean="0">
                <a:solidFill>
                  <a:srgbClr val="000000"/>
                </a:solidFill>
              </a:endParaRPr>
            </a:p>
          </p:txBody>
        </p:sp>
        <p:sp>
          <p:nvSpPr>
            <p:cNvPr id="18444" name="Rectangle 23"/>
            <p:cNvSpPr>
              <a:spLocks noChangeArrowheads="1"/>
            </p:cNvSpPr>
            <p:nvPr/>
          </p:nvSpPr>
          <p:spPr bwMode="auto">
            <a:xfrm>
              <a:off x="2738989" y="2368551"/>
              <a:ext cx="441114" cy="9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b-NO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45" name="Rectangle 30"/>
            <p:cNvSpPr>
              <a:spLocks noChangeArrowheads="1"/>
            </p:cNvSpPr>
            <p:nvPr/>
          </p:nvSpPr>
          <p:spPr bwMode="auto">
            <a:xfrm>
              <a:off x="3020100" y="4246536"/>
              <a:ext cx="958251" cy="1080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b-NO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46" name="Rectangle 33"/>
            <p:cNvSpPr>
              <a:spLocks noChangeArrowheads="1"/>
            </p:cNvSpPr>
            <p:nvPr/>
          </p:nvSpPr>
          <p:spPr bwMode="auto">
            <a:xfrm>
              <a:off x="1929691" y="3343079"/>
              <a:ext cx="1004219" cy="1080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b-NO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47" name="Rectangle 36"/>
            <p:cNvSpPr>
              <a:spLocks noChangeArrowheads="1"/>
            </p:cNvSpPr>
            <p:nvPr/>
          </p:nvSpPr>
          <p:spPr bwMode="auto">
            <a:xfrm>
              <a:off x="3165075" y="3374919"/>
              <a:ext cx="639129" cy="63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b-NO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48" name="Rectangle 38"/>
            <p:cNvSpPr>
              <a:spLocks noChangeArrowheads="1"/>
            </p:cNvSpPr>
            <p:nvPr/>
          </p:nvSpPr>
          <p:spPr bwMode="auto">
            <a:xfrm>
              <a:off x="3886415" y="4336939"/>
              <a:ext cx="150721" cy="9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b-NO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49" name="Rectangle 39"/>
            <p:cNvSpPr>
              <a:spLocks noChangeArrowheads="1"/>
            </p:cNvSpPr>
            <p:nvPr/>
          </p:nvSpPr>
          <p:spPr bwMode="auto">
            <a:xfrm>
              <a:off x="3903653" y="4344899"/>
              <a:ext cx="48202" cy="44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smtClean="0">
                  <a:solidFill>
                    <a:srgbClr val="000000"/>
                  </a:solidFill>
                </a:rPr>
                <a:t>HØY</a:t>
              </a: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50" name="Rectangle 40"/>
            <p:cNvSpPr>
              <a:spLocks noChangeArrowheads="1"/>
            </p:cNvSpPr>
            <p:nvPr/>
          </p:nvSpPr>
          <p:spPr bwMode="auto">
            <a:xfrm>
              <a:off x="1906266" y="4336939"/>
              <a:ext cx="145417" cy="9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b-NO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51" name="Rectangle 41"/>
            <p:cNvSpPr>
              <a:spLocks noChangeArrowheads="1"/>
            </p:cNvSpPr>
            <p:nvPr/>
          </p:nvSpPr>
          <p:spPr bwMode="auto">
            <a:xfrm>
              <a:off x="1923946" y="4344899"/>
              <a:ext cx="42846" cy="44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smtClean="0">
                  <a:solidFill>
                    <a:srgbClr val="000000"/>
                  </a:solidFill>
                </a:rPr>
                <a:t>LAV</a:t>
              </a: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52" name="Rectangle 42"/>
            <p:cNvSpPr>
              <a:spLocks noChangeArrowheads="1"/>
            </p:cNvSpPr>
            <p:nvPr/>
          </p:nvSpPr>
          <p:spPr bwMode="auto">
            <a:xfrm>
              <a:off x="1834662" y="2536848"/>
              <a:ext cx="105637" cy="158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b-NO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53" name="Rectangle 43"/>
            <p:cNvSpPr>
              <a:spLocks noChangeArrowheads="1"/>
            </p:cNvSpPr>
            <p:nvPr/>
          </p:nvSpPr>
          <p:spPr bwMode="auto">
            <a:xfrm rot="16200000">
              <a:off x="1858093" y="2571062"/>
              <a:ext cx="67173" cy="31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smtClean="0">
                  <a:solidFill>
                    <a:srgbClr val="000000"/>
                  </a:solidFill>
                </a:rPr>
                <a:t>HØY</a:t>
              </a: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54" name="Rectangle 44"/>
            <p:cNvSpPr>
              <a:spLocks noChangeArrowheads="1"/>
            </p:cNvSpPr>
            <p:nvPr/>
          </p:nvSpPr>
          <p:spPr bwMode="auto">
            <a:xfrm>
              <a:off x="1834662" y="4181719"/>
              <a:ext cx="103869" cy="156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b-NO" sz="2800" smtClean="0">
                <a:solidFill>
                  <a:srgbClr val="000000"/>
                </a:solidFill>
              </a:endParaRPr>
            </a:p>
          </p:txBody>
        </p:sp>
        <p:sp>
          <p:nvSpPr>
            <p:cNvPr id="18455" name="Rectangle 45"/>
            <p:cNvSpPr>
              <a:spLocks noChangeArrowheads="1"/>
            </p:cNvSpPr>
            <p:nvPr/>
          </p:nvSpPr>
          <p:spPr bwMode="auto">
            <a:xfrm rot="16200000">
              <a:off x="1856079" y="4228442"/>
              <a:ext cx="59709" cy="31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smtClean="0">
                  <a:solidFill>
                    <a:srgbClr val="000000"/>
                  </a:solidFill>
                </a:rPr>
                <a:t>LAV</a:t>
              </a:r>
              <a:endParaRPr lang="en-US" sz="28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8435" name="Tittel 38"/>
          <p:cNvSpPr>
            <a:spLocks noGrp="1"/>
          </p:cNvSpPr>
          <p:nvPr>
            <p:ph type="title"/>
          </p:nvPr>
        </p:nvSpPr>
        <p:spPr>
          <a:xfrm>
            <a:off x="495300" y="115893"/>
            <a:ext cx="8915400" cy="865187"/>
          </a:xfrm>
        </p:spPr>
        <p:txBody>
          <a:bodyPr/>
          <a:lstStyle/>
          <a:p>
            <a:pPr eaLnBrk="1" hangingPunct="1"/>
            <a:r>
              <a:rPr lang="nb-NO" sz="3200" b="1" smtClean="0"/>
              <a:t>Prioritering av prosjekter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mplement Consulting Group_Basis_DK">
  <a:themeElements>
    <a:clrScheme name="Implement Consulting Group">
      <a:dk1>
        <a:srgbClr val="342F2B"/>
      </a:dk1>
      <a:lt1>
        <a:sysClr val="window" lastClr="FFFFFF"/>
      </a:lt1>
      <a:dk2>
        <a:srgbClr val="342F2B"/>
      </a:dk2>
      <a:lt2>
        <a:srgbClr val="FFFFFF"/>
      </a:lt2>
      <a:accent1>
        <a:srgbClr val="FFFFFF"/>
      </a:accent1>
      <a:accent2>
        <a:srgbClr val="DAD7CB"/>
      </a:accent2>
      <a:accent3>
        <a:srgbClr val="A59D95"/>
      </a:accent3>
      <a:accent4>
        <a:srgbClr val="675C53"/>
      </a:accent4>
      <a:accent5>
        <a:srgbClr val="342F2B"/>
      </a:accent5>
      <a:accent6>
        <a:srgbClr val="DC4817"/>
      </a:accent6>
      <a:hlink>
        <a:srgbClr val="BEB9A5"/>
      </a:hlink>
      <a:folHlink>
        <a:srgbClr val="BEB9A5"/>
      </a:folHlink>
    </a:clrScheme>
    <a:fontScheme name="Implement Consulting Grou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noFill/>
        </a:ln>
      </a:spPr>
      <a:bodyPr rtlCol="0" anchor="ctr"/>
      <a:lstStyle>
        <a:defPPr>
          <a:defRPr dirty="0" err="1" smtClean="0">
            <a:solidFill>
              <a:schemeClr val="accent5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dirty="0" smtClean="0">
            <a:solidFill>
              <a:srgbClr val="342F2B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uio-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Implement Consulting Group_Basis_DK</Template>
  <TotalTime>3</TotalTime>
  <Words>583</Words>
  <Application>Microsoft Macintosh PowerPoint</Application>
  <PresentationFormat>A4 Paper (210x297 mm)</PresentationFormat>
  <Paragraphs>219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Implement Consulting Group_Basis_DK</vt:lpstr>
      <vt:lpstr>uio-3</vt:lpstr>
      <vt:lpstr>Kontortema</vt:lpstr>
      <vt:lpstr>Avrapportering av IHR prosjektprioriteringsøvelse</vt:lpstr>
      <vt:lpstr>Innhold</vt:lpstr>
      <vt:lpstr>PowerPoint Presentation</vt:lpstr>
      <vt:lpstr>Gruppeinndeling</vt:lpstr>
      <vt:lpstr>Oppgave 1</vt:lpstr>
      <vt:lpstr>Gruppe 1</vt:lpstr>
      <vt:lpstr>Gruppe 2</vt:lpstr>
      <vt:lpstr>Gruppe 3</vt:lpstr>
      <vt:lpstr>Oppgave 2</vt:lpstr>
      <vt:lpstr>Gruppe 1</vt:lpstr>
      <vt:lpstr>Gruppe 2</vt:lpstr>
      <vt:lpstr>Gruppe 3</vt:lpstr>
      <vt:lpstr>Oppgave 3</vt:lpstr>
      <vt:lpstr>Gruppe 1</vt:lpstr>
      <vt:lpstr>Gruppe 2</vt:lpstr>
      <vt:lpstr>Gruppe 3</vt:lpstr>
      <vt:lpstr>Bilag: Plakater</vt:lpstr>
      <vt:lpstr>PowerPoint Presentation</vt:lpstr>
      <vt:lpstr>Prioritering av prosjekter</vt:lpstr>
    </vt:vector>
  </TitlesOfParts>
  <Company>Implement A/S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Operational Excellence med Lean</dc:title>
  <dc:creator>Palle Mehlsen</dc:creator>
  <cp:lastModifiedBy>Bjørn Ness</cp:lastModifiedBy>
  <cp:revision>299</cp:revision>
  <dcterms:created xsi:type="dcterms:W3CDTF">2010-01-23T13:45:42Z</dcterms:created>
  <dcterms:modified xsi:type="dcterms:W3CDTF">2011-02-17T22:55:25Z</dcterms:modified>
</cp:coreProperties>
</file>